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E77"/>
    <a:srgbClr val="75C893"/>
    <a:srgbClr val="148AAD"/>
    <a:srgbClr val="00ABFB"/>
    <a:srgbClr val="D9ED92"/>
    <a:srgbClr val="75C993"/>
    <a:srgbClr val="99D98C"/>
    <a:srgbClr val="DBEFFE"/>
    <a:srgbClr val="083559"/>
    <a:srgbClr val="E1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94750"/>
  </p:normalViewPr>
  <p:slideViewPr>
    <p:cSldViewPr snapToGrid="0">
      <p:cViewPr varScale="1">
        <p:scale>
          <a:sx n="101" d="100"/>
          <a:sy n="101" d="100"/>
        </p:scale>
        <p:origin x="7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93452-2DD3-C54F-BEAB-9BC3A815A72B}" type="datetimeFigureOut">
              <a:rPr lang="en-US" smtClean="0"/>
              <a:t>5/15/26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7923F-D585-A44E-9ED1-EDB424AC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9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_dark">
    <p:bg>
      <p:bgPr>
        <a:gradFill>
          <a:gsLst>
            <a:gs pos="0">
              <a:srgbClr val="148AAD"/>
            </a:gs>
            <a:gs pos="100000">
              <a:srgbClr val="1E60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2E4A7E-0C5E-AA4F-76BA-30EF353F85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792" y="2950977"/>
            <a:ext cx="4523298" cy="956046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Fluid &amp; Company</a:t>
            </a:r>
          </a:p>
        </p:txBody>
      </p:sp>
    </p:spTree>
    <p:extLst>
      <p:ext uri="{BB962C8B-B14F-4D97-AF65-F5344CB8AC3E}">
        <p14:creationId xmlns:p14="http://schemas.microsoft.com/office/powerpoint/2010/main" val="3882814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in - new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2E4A7E-0C5E-AA4F-76BA-30EF353F85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791" y="2472954"/>
            <a:ext cx="4904032" cy="95604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184E77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78705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gradient - logo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2E4A7E-0C5E-AA4F-76BA-30EF353F85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791" y="658992"/>
            <a:ext cx="4904032" cy="95604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184E77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2" name="Picture 11" descr="Shape, logo&#10;&#10;Description automatically generated">
            <a:extLst>
              <a:ext uri="{FF2B5EF4-FFF2-40B4-BE49-F238E27FC236}">
                <a16:creationId xmlns:a16="http://schemas.microsoft.com/office/drawing/2014/main" id="{AA6BF763-229E-6AD2-E0B0-5606472E7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7900" y="389310"/>
            <a:ext cx="508308" cy="320258"/>
          </a:xfrm>
          <a:prstGeom prst="rect">
            <a:avLst/>
          </a:prstGeom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9EC8CEB6-8EC4-0E9D-B601-1A591E3E1A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5792" y="389310"/>
            <a:ext cx="2927740" cy="269904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rgbClr val="75C993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51257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uccess Proce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>
            <a:extLst>
              <a:ext uri="{FF2B5EF4-FFF2-40B4-BE49-F238E27FC236}">
                <a16:creationId xmlns:a16="http://schemas.microsoft.com/office/drawing/2014/main" id="{A9017629-0C91-44EF-4DEE-64437A6FD1C6}"/>
              </a:ext>
            </a:extLst>
          </p:cNvPr>
          <p:cNvSpPr/>
          <p:nvPr userDrawn="1"/>
        </p:nvSpPr>
        <p:spPr>
          <a:xfrm>
            <a:off x="486784" y="2654030"/>
            <a:ext cx="1614791" cy="1549940"/>
          </a:xfrm>
          <a:prstGeom prst="chevron">
            <a:avLst>
              <a:gd name="adj" fmla="val 28661"/>
            </a:avLst>
          </a:prstGeom>
          <a:solidFill>
            <a:srgbClr val="D9E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396B9969-5963-854C-34F5-6665AF2E486A}"/>
              </a:ext>
            </a:extLst>
          </p:cNvPr>
          <p:cNvSpPr/>
          <p:nvPr userDrawn="1"/>
        </p:nvSpPr>
        <p:spPr>
          <a:xfrm>
            <a:off x="1848656" y="2654030"/>
            <a:ext cx="1614791" cy="1549940"/>
          </a:xfrm>
          <a:prstGeom prst="chevron">
            <a:avLst>
              <a:gd name="adj" fmla="val 28661"/>
            </a:avLst>
          </a:prstGeom>
          <a:solidFill>
            <a:srgbClr val="D9E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D3A62ABE-C1F9-7217-F2BC-84040A2C4331}"/>
              </a:ext>
            </a:extLst>
          </p:cNvPr>
          <p:cNvSpPr/>
          <p:nvPr userDrawn="1"/>
        </p:nvSpPr>
        <p:spPr>
          <a:xfrm>
            <a:off x="3210528" y="2654030"/>
            <a:ext cx="1614791" cy="1549940"/>
          </a:xfrm>
          <a:prstGeom prst="chevron">
            <a:avLst>
              <a:gd name="adj" fmla="val 28661"/>
            </a:avLst>
          </a:prstGeom>
          <a:solidFill>
            <a:srgbClr val="D9E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44678996-6873-ED99-F81D-89746162BAF4}"/>
              </a:ext>
            </a:extLst>
          </p:cNvPr>
          <p:cNvSpPr/>
          <p:nvPr userDrawn="1"/>
        </p:nvSpPr>
        <p:spPr>
          <a:xfrm>
            <a:off x="4572400" y="2654030"/>
            <a:ext cx="1614791" cy="1549940"/>
          </a:xfrm>
          <a:prstGeom prst="chevron">
            <a:avLst>
              <a:gd name="adj" fmla="val 28661"/>
            </a:avLst>
          </a:prstGeom>
          <a:solidFill>
            <a:srgbClr val="D9E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27BF7C-40BA-F202-FC22-19E0F48E501B}"/>
              </a:ext>
            </a:extLst>
          </p:cNvPr>
          <p:cNvGrpSpPr/>
          <p:nvPr userDrawn="1"/>
        </p:nvGrpSpPr>
        <p:grpSpPr>
          <a:xfrm>
            <a:off x="802933" y="3633972"/>
            <a:ext cx="5063245" cy="287657"/>
            <a:chOff x="6639128" y="3633972"/>
            <a:chExt cx="5063245" cy="2876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CC4A75-0A10-2C97-19DE-A39D43A67C5B}"/>
                </a:ext>
              </a:extLst>
            </p:cNvPr>
            <p:cNvSpPr txBox="1"/>
            <p:nvPr/>
          </p:nvSpPr>
          <p:spPr>
            <a:xfrm>
              <a:off x="10729607" y="3644630"/>
              <a:ext cx="972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083559"/>
                  </a:solidFill>
                  <a:latin typeface="DM Sans" pitchFamily="2" charset="77"/>
                </a:rPr>
                <a:t>Go live!</a:t>
              </a:r>
              <a:endParaRPr lang="en-US" b="1">
                <a:solidFill>
                  <a:srgbClr val="083559"/>
                </a:solidFill>
                <a:latin typeface="DM Sans" pitchFamily="2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13E0CC-ED05-100D-969A-4A637CD34139}"/>
                </a:ext>
              </a:extLst>
            </p:cNvPr>
            <p:cNvSpPr txBox="1"/>
            <p:nvPr/>
          </p:nvSpPr>
          <p:spPr>
            <a:xfrm>
              <a:off x="9362872" y="3633972"/>
              <a:ext cx="972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083559"/>
                  </a:solidFill>
                  <a:latin typeface="DM Sans" pitchFamily="2" charset="77"/>
                </a:rPr>
                <a:t>Educate</a:t>
              </a:r>
              <a:endParaRPr lang="en-US" b="1">
                <a:solidFill>
                  <a:srgbClr val="083559"/>
                </a:solidFill>
                <a:latin typeface="DM Sans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686401-E5A1-A35C-E919-7D2904E63B27}"/>
                </a:ext>
              </a:extLst>
            </p:cNvPr>
            <p:cNvSpPr txBox="1"/>
            <p:nvPr/>
          </p:nvSpPr>
          <p:spPr>
            <a:xfrm>
              <a:off x="8037479" y="3644630"/>
              <a:ext cx="972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083559"/>
                  </a:solidFill>
                  <a:latin typeface="DM Sans" pitchFamily="2" charset="77"/>
                </a:rPr>
                <a:t>Setup</a:t>
              </a:r>
              <a:endParaRPr lang="en-US" b="1">
                <a:solidFill>
                  <a:srgbClr val="083559"/>
                </a:solidFill>
                <a:latin typeface="DM Sans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CA112F-D2AA-5118-C252-A7BFE780E305}"/>
                </a:ext>
              </a:extLst>
            </p:cNvPr>
            <p:cNvSpPr txBox="1"/>
            <p:nvPr/>
          </p:nvSpPr>
          <p:spPr>
            <a:xfrm>
              <a:off x="6639128" y="3644630"/>
              <a:ext cx="972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083559"/>
                  </a:solidFill>
                  <a:latin typeface="DM Sans" pitchFamily="2" charset="77"/>
                </a:rPr>
                <a:t>Planning</a:t>
              </a:r>
              <a:endParaRPr lang="en-US" b="1">
                <a:solidFill>
                  <a:srgbClr val="083559"/>
                </a:solidFill>
                <a:latin typeface="DM Sans" pitchFamily="2" charset="77"/>
              </a:endParaRP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28A6EC53-1279-2290-8480-24204A47C0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3844" y="3068337"/>
            <a:ext cx="686960" cy="70413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C1A9BF8-238F-140E-4C4D-232160F095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5167" y="3064575"/>
            <a:ext cx="686960" cy="70413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3721657-04A7-AA97-29D9-D609BD269BD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3588" y="3069226"/>
            <a:ext cx="686960" cy="7041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FD7C18B-7747-6E7A-25E5-C29C90D2038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5716" y="2983513"/>
            <a:ext cx="686960" cy="704134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2FE1978-859C-5E80-8CE4-C970D79B312D}"/>
              </a:ext>
            </a:extLst>
          </p:cNvPr>
          <p:cNvSpPr txBox="1">
            <a:spLocks/>
          </p:cNvSpPr>
          <p:nvPr userDrawn="1"/>
        </p:nvSpPr>
        <p:spPr>
          <a:xfrm>
            <a:off x="545792" y="1624620"/>
            <a:ext cx="5216769" cy="3568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>
                <a:solidFill>
                  <a:srgbClr val="083659"/>
                </a:solidFill>
                <a:latin typeface="DM Sans" pitchFamily="2" charset="77"/>
              </a:rPr>
              <a:t>Dedicated onboarding and training from our customer success teams to ensure you hit the ground running. Ongoing support to ensure you continue to hit your goals. </a:t>
            </a:r>
          </a:p>
          <a:p>
            <a:endParaRPr lang="en-GB" sz="1800">
              <a:solidFill>
                <a:srgbClr val="083659"/>
              </a:solidFill>
              <a:latin typeface="DM Sans" pitchFamily="2" charset="77"/>
            </a:endParaRPr>
          </a:p>
          <a:p>
            <a:endParaRPr lang="en-US" sz="180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05A5454-845C-953E-0B31-9988526701C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6144" y="1592767"/>
            <a:ext cx="3672466" cy="36724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FCE42B-DD6C-08B2-BC80-0249398E3F3E}"/>
              </a:ext>
            </a:extLst>
          </p:cNvPr>
          <p:cNvSpPr txBox="1"/>
          <p:nvPr userDrawn="1"/>
        </p:nvSpPr>
        <p:spPr>
          <a:xfrm>
            <a:off x="8645994" y="3429000"/>
            <a:ext cx="97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err="1">
                <a:solidFill>
                  <a:srgbClr val="083559"/>
                </a:solidFill>
                <a:latin typeface="DM Sans" pitchFamily="2" charset="77"/>
              </a:rPr>
              <a:t>Optimise</a:t>
            </a:r>
            <a:r>
              <a:rPr lang="en-US" sz="1200" b="1">
                <a:solidFill>
                  <a:srgbClr val="083559"/>
                </a:solidFill>
                <a:latin typeface="DM Sans" pitchFamily="2" charset="77"/>
              </a:rPr>
              <a:t> &amp; Iterate</a:t>
            </a:r>
            <a:endParaRPr lang="en-US" b="1">
              <a:solidFill>
                <a:srgbClr val="083559"/>
              </a:solidFill>
              <a:latin typeface="DM Sa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17D63B-00E8-EFB1-1009-392AE04B7263}"/>
              </a:ext>
            </a:extLst>
          </p:cNvPr>
          <p:cNvSpPr txBox="1"/>
          <p:nvPr userDrawn="1"/>
        </p:nvSpPr>
        <p:spPr>
          <a:xfrm rot="2657699">
            <a:off x="9393923" y="2376897"/>
            <a:ext cx="1266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DM Sans" pitchFamily="2" charset="77"/>
              </a:rPr>
              <a:t>Monthly Reports</a:t>
            </a:r>
            <a:endParaRPr lang="en-US" sz="24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2BF9C2-A31B-9643-C528-FE599D0FB75F}"/>
              </a:ext>
            </a:extLst>
          </p:cNvPr>
          <p:cNvSpPr txBox="1"/>
          <p:nvPr userDrawn="1"/>
        </p:nvSpPr>
        <p:spPr>
          <a:xfrm rot="19163767">
            <a:off x="9263919" y="4158853"/>
            <a:ext cx="1266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DM Sans" pitchFamily="2" charset="77"/>
              </a:rPr>
              <a:t>Check-ins</a:t>
            </a:r>
            <a:endParaRPr lang="en-US" sz="24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584CFC-EA84-8C5E-634B-26C25B4B24BA}"/>
              </a:ext>
            </a:extLst>
          </p:cNvPr>
          <p:cNvSpPr txBox="1"/>
          <p:nvPr userDrawn="1"/>
        </p:nvSpPr>
        <p:spPr>
          <a:xfrm rot="2563125">
            <a:off x="7631253" y="4022614"/>
            <a:ext cx="1266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DM Sans" pitchFamily="2" charset="77"/>
              </a:rPr>
              <a:t>Consult</a:t>
            </a:r>
            <a:endParaRPr lang="en-US" sz="24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82E45C-10B2-E0E9-EC99-57EBDC3BB086}"/>
              </a:ext>
            </a:extLst>
          </p:cNvPr>
          <p:cNvSpPr txBox="1"/>
          <p:nvPr userDrawn="1"/>
        </p:nvSpPr>
        <p:spPr>
          <a:xfrm rot="19179189">
            <a:off x="7771110" y="2218496"/>
            <a:ext cx="1266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DM Sans" pitchFamily="2" charset="77"/>
              </a:rPr>
              <a:t>Account Reviews</a:t>
            </a:r>
            <a:endParaRPr lang="en-US" sz="2400" b="1">
              <a:solidFill>
                <a:schemeClr val="bg1"/>
              </a:solidFill>
              <a:latin typeface="DM Sans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D58C2CE-45B3-926F-68FA-C01A3B82F0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63790" y="2819314"/>
            <a:ext cx="508000" cy="571500"/>
          </a:xfrm>
          <a:prstGeom prst="rect">
            <a:avLst/>
          </a:prstGeom>
        </p:spPr>
      </p:pic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CE5BF5CA-051E-5A21-EF14-AF0B5E0087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791" y="658992"/>
            <a:ext cx="4904032" cy="95604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83559"/>
                </a:solidFill>
                <a:latin typeface="DM Sans" pitchFamily="2" charset="77"/>
              </a:defRPr>
            </a:lvl1pPr>
          </a:lstStyle>
          <a:p>
            <a:r>
              <a:rPr lang="en-US"/>
              <a:t>Our Process</a:t>
            </a:r>
          </a:p>
        </p:txBody>
      </p:sp>
      <p:sp>
        <p:nvSpPr>
          <p:cNvPr id="29" name="Content Placeholder 32">
            <a:extLst>
              <a:ext uri="{FF2B5EF4-FFF2-40B4-BE49-F238E27FC236}">
                <a16:creationId xmlns:a16="http://schemas.microsoft.com/office/drawing/2014/main" id="{4308E577-022A-DDE0-6F18-5A759E3140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5791" y="389310"/>
            <a:ext cx="3430927" cy="26990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75C993"/>
                </a:solidFill>
                <a:latin typeface="DM Sans" pitchFamily="2" charset="77"/>
              </a:defRPr>
            </a:lvl1pPr>
          </a:lstStyle>
          <a:p>
            <a:r>
              <a:rPr lang="en-US"/>
              <a:t>Customer Success</a:t>
            </a:r>
          </a:p>
        </p:txBody>
      </p:sp>
    </p:spTree>
    <p:extLst>
      <p:ext uri="{BB962C8B-B14F-4D97-AF65-F5344CB8AC3E}">
        <p14:creationId xmlns:p14="http://schemas.microsoft.com/office/powerpoint/2010/main" val="636296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uccess">
    <p:bg>
      <p:bgPr>
        <a:gradFill>
          <a:gsLst>
            <a:gs pos="0">
              <a:srgbClr val="99D98C"/>
            </a:gs>
            <a:gs pos="100000">
              <a:srgbClr val="75C99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7CC7CB-BE7A-AA23-400C-6BE799B603EB}"/>
              </a:ext>
            </a:extLst>
          </p:cNvPr>
          <p:cNvSpPr txBox="1"/>
          <p:nvPr userDrawn="1"/>
        </p:nvSpPr>
        <p:spPr>
          <a:xfrm>
            <a:off x="545792" y="2321669"/>
            <a:ext cx="2846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M Sans Medium" pitchFamily="2" charset="77"/>
              </a:rPr>
              <a:t>By advising and guiding 1000s of Fluid users through their Fluid journey, the Customer Success team have been become masters at driving business value.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7AC85-EAA0-8AFC-E22E-4E63A7FB7ECB}"/>
              </a:ext>
            </a:extLst>
          </p:cNvPr>
          <p:cNvSpPr txBox="1"/>
          <p:nvPr userDrawn="1"/>
        </p:nvSpPr>
        <p:spPr>
          <a:xfrm>
            <a:off x="4491977" y="2714645"/>
            <a:ext cx="284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DM Sans" pitchFamily="2" charset="77"/>
              </a:rPr>
              <a:t>Experienced</a:t>
            </a:r>
            <a:endParaRPr lang="en-US" sz="16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0D648-2E65-12D5-5A17-214ED0CCCCA8}"/>
              </a:ext>
            </a:extLst>
          </p:cNvPr>
          <p:cNvSpPr txBox="1"/>
          <p:nvPr userDrawn="1"/>
        </p:nvSpPr>
        <p:spPr>
          <a:xfrm>
            <a:off x="4491977" y="3022422"/>
            <a:ext cx="2846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Deep, unparalleled expertise with Fluid and Customer Success best practices.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6FA30-28BC-0057-7B0A-DBA0C09CDFFC}"/>
              </a:ext>
            </a:extLst>
          </p:cNvPr>
          <p:cNvSpPr txBox="1"/>
          <p:nvPr userDrawn="1"/>
        </p:nvSpPr>
        <p:spPr>
          <a:xfrm>
            <a:off x="8282522" y="2740585"/>
            <a:ext cx="284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DM Sans" pitchFamily="2" charset="77"/>
              </a:rPr>
              <a:t>Strategic Partner</a:t>
            </a:r>
            <a:endParaRPr lang="en-US" sz="16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D2832-10C8-3AC6-E106-CC469612D2AA}"/>
              </a:ext>
            </a:extLst>
          </p:cNvPr>
          <p:cNvSpPr txBox="1"/>
          <p:nvPr userDrawn="1"/>
        </p:nvSpPr>
        <p:spPr>
          <a:xfrm>
            <a:off x="8282522" y="3048362"/>
            <a:ext cx="2846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Masters of deploying new and complex project management strategies and processes.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7F1C5-7A65-F6CE-87C2-05DFDA34506C}"/>
              </a:ext>
            </a:extLst>
          </p:cNvPr>
          <p:cNvSpPr txBox="1"/>
          <p:nvPr userDrawn="1"/>
        </p:nvSpPr>
        <p:spPr>
          <a:xfrm>
            <a:off x="4491977" y="4747722"/>
            <a:ext cx="284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DM Sans" pitchFamily="2" charset="77"/>
              </a:rPr>
              <a:t>Available</a:t>
            </a:r>
            <a:endParaRPr lang="en-US" sz="16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34342-9FCA-A590-1183-2BC84B91A3E0}"/>
              </a:ext>
            </a:extLst>
          </p:cNvPr>
          <p:cNvSpPr txBox="1"/>
          <p:nvPr userDrawn="1"/>
        </p:nvSpPr>
        <p:spPr>
          <a:xfrm>
            <a:off x="4491977" y="5055499"/>
            <a:ext cx="2846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Our Fluid experts are there to ensure you maximize value. We pride ourselves on ensuring they are </a:t>
            </a:r>
            <a:r>
              <a:rPr lang="en-US" sz="1400" err="1">
                <a:solidFill>
                  <a:schemeClr val="bg1"/>
                </a:solidFill>
                <a:latin typeface="DM Sans" pitchFamily="2" charset="77"/>
              </a:rPr>
              <a:t>accessable</a:t>
            </a:r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F676D-FE39-678D-2AB4-5AB2553FFC1E}"/>
              </a:ext>
            </a:extLst>
          </p:cNvPr>
          <p:cNvSpPr txBox="1"/>
          <p:nvPr userDrawn="1"/>
        </p:nvSpPr>
        <p:spPr>
          <a:xfrm>
            <a:off x="8282522" y="4747722"/>
            <a:ext cx="284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DM Sans" pitchFamily="2" charset="77"/>
              </a:rPr>
              <a:t>Use Case Specialists</a:t>
            </a:r>
            <a:endParaRPr lang="en-US" sz="16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2ADB7-16A7-15C2-7E22-85772082E444}"/>
              </a:ext>
            </a:extLst>
          </p:cNvPr>
          <p:cNvSpPr txBox="1"/>
          <p:nvPr userDrawn="1"/>
        </p:nvSpPr>
        <p:spPr>
          <a:xfrm>
            <a:off x="8282522" y="5055499"/>
            <a:ext cx="2846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Whatever your situation, they have seen it before.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3A3F508-9FFA-E8E2-F7D7-37B3FC423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5646" y="3983153"/>
            <a:ext cx="896055" cy="91845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24E4DF9-60AE-5572-681E-D246B89562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1363" y="1954264"/>
            <a:ext cx="896054" cy="91845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06931BD-A0D0-F708-93DF-0FDD5992B1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3828" y="4016884"/>
            <a:ext cx="785234" cy="80486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A31A6C0-BC0F-9EBA-5E47-2675AF48FB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1056" y="1892957"/>
            <a:ext cx="785234" cy="8048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6B9CC5-E9E2-F013-218E-5B15EB46CFE9}"/>
              </a:ext>
            </a:extLst>
          </p:cNvPr>
          <p:cNvSpPr txBox="1"/>
          <p:nvPr userDrawn="1"/>
        </p:nvSpPr>
        <p:spPr>
          <a:xfrm>
            <a:off x="545792" y="637060"/>
            <a:ext cx="4667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DM Sans" pitchFamily="2" charset="77"/>
              </a:rPr>
              <a:t>Fluid Customer Success Managers</a:t>
            </a:r>
          </a:p>
        </p:txBody>
      </p:sp>
      <p:pic>
        <p:nvPicPr>
          <p:cNvPr id="19" name="Picture 18" descr="Shape, logo&#10;&#10;Description automatically generated">
            <a:extLst>
              <a:ext uri="{FF2B5EF4-FFF2-40B4-BE49-F238E27FC236}">
                <a16:creationId xmlns:a16="http://schemas.microsoft.com/office/drawing/2014/main" id="{3CB3F4D9-0034-CC1E-A5BD-76D9CB1D94B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137900" y="389310"/>
            <a:ext cx="508308" cy="3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5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uccess Proce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logo&#10;&#10;Description automatically generated">
            <a:extLst>
              <a:ext uri="{FF2B5EF4-FFF2-40B4-BE49-F238E27FC236}">
                <a16:creationId xmlns:a16="http://schemas.microsoft.com/office/drawing/2014/main" id="{AA6BF763-229E-6AD2-E0B0-5606472E7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7900" y="389310"/>
            <a:ext cx="508308" cy="320258"/>
          </a:xfrm>
          <a:prstGeom prst="rect">
            <a:avLst/>
          </a:prstGeom>
        </p:spPr>
      </p:pic>
      <p:sp>
        <p:nvSpPr>
          <p:cNvPr id="2" name="Chevron 1">
            <a:extLst>
              <a:ext uri="{FF2B5EF4-FFF2-40B4-BE49-F238E27FC236}">
                <a16:creationId xmlns:a16="http://schemas.microsoft.com/office/drawing/2014/main" id="{A9017629-0C91-44EF-4DEE-64437A6FD1C6}"/>
              </a:ext>
            </a:extLst>
          </p:cNvPr>
          <p:cNvSpPr/>
          <p:nvPr userDrawn="1"/>
        </p:nvSpPr>
        <p:spPr>
          <a:xfrm>
            <a:off x="486784" y="2654030"/>
            <a:ext cx="1614791" cy="1549940"/>
          </a:xfrm>
          <a:prstGeom prst="chevron">
            <a:avLst>
              <a:gd name="adj" fmla="val 28661"/>
            </a:avLst>
          </a:prstGeom>
          <a:solidFill>
            <a:srgbClr val="D9E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396B9969-5963-854C-34F5-6665AF2E486A}"/>
              </a:ext>
            </a:extLst>
          </p:cNvPr>
          <p:cNvSpPr/>
          <p:nvPr userDrawn="1"/>
        </p:nvSpPr>
        <p:spPr>
          <a:xfrm>
            <a:off x="1848656" y="2654030"/>
            <a:ext cx="1614791" cy="1549940"/>
          </a:xfrm>
          <a:prstGeom prst="chevron">
            <a:avLst>
              <a:gd name="adj" fmla="val 28661"/>
            </a:avLst>
          </a:prstGeom>
          <a:solidFill>
            <a:srgbClr val="D9E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D3A62ABE-C1F9-7217-F2BC-84040A2C4331}"/>
              </a:ext>
            </a:extLst>
          </p:cNvPr>
          <p:cNvSpPr/>
          <p:nvPr userDrawn="1"/>
        </p:nvSpPr>
        <p:spPr>
          <a:xfrm>
            <a:off x="3210528" y="2654030"/>
            <a:ext cx="1614791" cy="1549940"/>
          </a:xfrm>
          <a:prstGeom prst="chevron">
            <a:avLst>
              <a:gd name="adj" fmla="val 28661"/>
            </a:avLst>
          </a:prstGeom>
          <a:solidFill>
            <a:srgbClr val="D9E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44678996-6873-ED99-F81D-89746162BAF4}"/>
              </a:ext>
            </a:extLst>
          </p:cNvPr>
          <p:cNvSpPr/>
          <p:nvPr userDrawn="1"/>
        </p:nvSpPr>
        <p:spPr>
          <a:xfrm>
            <a:off x="4572400" y="2654030"/>
            <a:ext cx="1614791" cy="1549940"/>
          </a:xfrm>
          <a:prstGeom prst="chevron">
            <a:avLst>
              <a:gd name="adj" fmla="val 28661"/>
            </a:avLst>
          </a:prstGeom>
          <a:solidFill>
            <a:srgbClr val="D9E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27BF7C-40BA-F202-FC22-19E0F48E501B}"/>
              </a:ext>
            </a:extLst>
          </p:cNvPr>
          <p:cNvGrpSpPr/>
          <p:nvPr userDrawn="1"/>
        </p:nvGrpSpPr>
        <p:grpSpPr>
          <a:xfrm>
            <a:off x="802933" y="3633972"/>
            <a:ext cx="5063245" cy="287657"/>
            <a:chOff x="6639128" y="3633972"/>
            <a:chExt cx="5063245" cy="2876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CC4A75-0A10-2C97-19DE-A39D43A67C5B}"/>
                </a:ext>
              </a:extLst>
            </p:cNvPr>
            <p:cNvSpPr txBox="1"/>
            <p:nvPr/>
          </p:nvSpPr>
          <p:spPr>
            <a:xfrm>
              <a:off x="10729607" y="3644630"/>
              <a:ext cx="972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083559"/>
                  </a:solidFill>
                  <a:latin typeface="DM Sans" pitchFamily="2" charset="77"/>
                </a:rPr>
                <a:t>Go live!</a:t>
              </a:r>
              <a:endParaRPr lang="en-US" b="1">
                <a:solidFill>
                  <a:srgbClr val="083559"/>
                </a:solidFill>
                <a:latin typeface="DM Sans" pitchFamily="2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13E0CC-ED05-100D-969A-4A637CD34139}"/>
                </a:ext>
              </a:extLst>
            </p:cNvPr>
            <p:cNvSpPr txBox="1"/>
            <p:nvPr/>
          </p:nvSpPr>
          <p:spPr>
            <a:xfrm>
              <a:off x="9362872" y="3633972"/>
              <a:ext cx="972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083559"/>
                  </a:solidFill>
                  <a:latin typeface="DM Sans" pitchFamily="2" charset="77"/>
                </a:rPr>
                <a:t>Educate</a:t>
              </a:r>
              <a:endParaRPr lang="en-US" b="1">
                <a:solidFill>
                  <a:srgbClr val="083559"/>
                </a:solidFill>
                <a:latin typeface="DM Sans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686401-E5A1-A35C-E919-7D2904E63B27}"/>
                </a:ext>
              </a:extLst>
            </p:cNvPr>
            <p:cNvSpPr txBox="1"/>
            <p:nvPr/>
          </p:nvSpPr>
          <p:spPr>
            <a:xfrm>
              <a:off x="8037479" y="3644630"/>
              <a:ext cx="972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083559"/>
                  </a:solidFill>
                  <a:latin typeface="DM Sans" pitchFamily="2" charset="77"/>
                </a:rPr>
                <a:t>Setup</a:t>
              </a:r>
              <a:endParaRPr lang="en-US" b="1">
                <a:solidFill>
                  <a:srgbClr val="083559"/>
                </a:solidFill>
                <a:latin typeface="DM Sans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CA112F-D2AA-5118-C252-A7BFE780E305}"/>
                </a:ext>
              </a:extLst>
            </p:cNvPr>
            <p:cNvSpPr txBox="1"/>
            <p:nvPr/>
          </p:nvSpPr>
          <p:spPr>
            <a:xfrm>
              <a:off x="6639128" y="3644630"/>
              <a:ext cx="972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083559"/>
                  </a:solidFill>
                  <a:latin typeface="DM Sans" pitchFamily="2" charset="77"/>
                </a:rPr>
                <a:t>Planning</a:t>
              </a:r>
              <a:endParaRPr lang="en-US" b="1">
                <a:solidFill>
                  <a:srgbClr val="083559"/>
                </a:solidFill>
                <a:latin typeface="DM Sans" pitchFamily="2" charset="77"/>
              </a:endParaRP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28A6EC53-1279-2290-8480-24204A47C0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3844" y="3068337"/>
            <a:ext cx="686960" cy="70413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C1A9BF8-238F-140E-4C4D-232160F095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167" y="3064575"/>
            <a:ext cx="686960" cy="70413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3721657-04A7-AA97-29D9-D609BD269BD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23588" y="3069226"/>
            <a:ext cx="686960" cy="7041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FD7C18B-7747-6E7A-25E5-C29C90D2038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15716" y="2983513"/>
            <a:ext cx="686960" cy="704134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2FE1978-859C-5E80-8CE4-C970D79B312D}"/>
              </a:ext>
            </a:extLst>
          </p:cNvPr>
          <p:cNvSpPr txBox="1">
            <a:spLocks/>
          </p:cNvSpPr>
          <p:nvPr userDrawn="1"/>
        </p:nvSpPr>
        <p:spPr>
          <a:xfrm>
            <a:off x="545792" y="1624620"/>
            <a:ext cx="5216769" cy="3568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>
                <a:solidFill>
                  <a:srgbClr val="083659"/>
                </a:solidFill>
                <a:latin typeface="DM Sans" pitchFamily="2" charset="77"/>
              </a:rPr>
              <a:t>Dedicated onboarding and training from our customer success teams to ensure you hit the ground running. Ongoing support to ensure you continue to hit your goals. </a:t>
            </a:r>
          </a:p>
          <a:p>
            <a:endParaRPr lang="en-GB" sz="1800">
              <a:solidFill>
                <a:srgbClr val="083659"/>
              </a:solidFill>
              <a:latin typeface="DM Sans" pitchFamily="2" charset="77"/>
            </a:endParaRPr>
          </a:p>
          <a:p>
            <a:endParaRPr lang="en-US" sz="180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05A5454-845C-953E-0B31-9988526701C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96144" y="1592767"/>
            <a:ext cx="3672466" cy="36724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FCE42B-DD6C-08B2-BC80-0249398E3F3E}"/>
              </a:ext>
            </a:extLst>
          </p:cNvPr>
          <p:cNvSpPr txBox="1"/>
          <p:nvPr userDrawn="1"/>
        </p:nvSpPr>
        <p:spPr>
          <a:xfrm>
            <a:off x="8645994" y="3429000"/>
            <a:ext cx="97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err="1">
                <a:solidFill>
                  <a:srgbClr val="083559"/>
                </a:solidFill>
                <a:latin typeface="DM Sans" pitchFamily="2" charset="77"/>
              </a:rPr>
              <a:t>Optimise</a:t>
            </a:r>
            <a:r>
              <a:rPr lang="en-US" sz="1200" b="1">
                <a:solidFill>
                  <a:srgbClr val="083559"/>
                </a:solidFill>
                <a:latin typeface="DM Sans" pitchFamily="2" charset="77"/>
              </a:rPr>
              <a:t> &amp; Iterate</a:t>
            </a:r>
            <a:endParaRPr lang="en-US" b="1">
              <a:solidFill>
                <a:srgbClr val="083559"/>
              </a:solidFill>
              <a:latin typeface="DM Sa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17D63B-00E8-EFB1-1009-392AE04B7263}"/>
              </a:ext>
            </a:extLst>
          </p:cNvPr>
          <p:cNvSpPr txBox="1"/>
          <p:nvPr userDrawn="1"/>
        </p:nvSpPr>
        <p:spPr>
          <a:xfrm rot="2657699">
            <a:off x="9393923" y="2376897"/>
            <a:ext cx="1266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DM Sans" pitchFamily="2" charset="77"/>
              </a:rPr>
              <a:t>Monthly Reports</a:t>
            </a:r>
            <a:endParaRPr lang="en-US" sz="24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2BF9C2-A31B-9643-C528-FE599D0FB75F}"/>
              </a:ext>
            </a:extLst>
          </p:cNvPr>
          <p:cNvSpPr txBox="1"/>
          <p:nvPr userDrawn="1"/>
        </p:nvSpPr>
        <p:spPr>
          <a:xfrm rot="19163767">
            <a:off x="9263919" y="4158853"/>
            <a:ext cx="1266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DM Sans" pitchFamily="2" charset="77"/>
              </a:rPr>
              <a:t>Check-ins</a:t>
            </a:r>
            <a:endParaRPr lang="en-US" sz="24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584CFC-EA84-8C5E-634B-26C25B4B24BA}"/>
              </a:ext>
            </a:extLst>
          </p:cNvPr>
          <p:cNvSpPr txBox="1"/>
          <p:nvPr userDrawn="1"/>
        </p:nvSpPr>
        <p:spPr>
          <a:xfrm rot="2563125">
            <a:off x="7631253" y="4022614"/>
            <a:ext cx="1266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DM Sans" pitchFamily="2" charset="77"/>
              </a:rPr>
              <a:t>Consult</a:t>
            </a:r>
            <a:endParaRPr lang="en-US" sz="24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82E45C-10B2-E0E9-EC99-57EBDC3BB086}"/>
              </a:ext>
            </a:extLst>
          </p:cNvPr>
          <p:cNvSpPr txBox="1"/>
          <p:nvPr userDrawn="1"/>
        </p:nvSpPr>
        <p:spPr>
          <a:xfrm rot="19179189">
            <a:off x="7771110" y="2218496"/>
            <a:ext cx="1266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DM Sans" pitchFamily="2" charset="77"/>
              </a:rPr>
              <a:t>Account Reviews</a:t>
            </a:r>
            <a:endParaRPr lang="en-US" sz="2400" b="1">
              <a:solidFill>
                <a:schemeClr val="bg1"/>
              </a:solidFill>
              <a:latin typeface="DM Sans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D58C2CE-45B3-926F-68FA-C01A3B82F0E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63790" y="2819314"/>
            <a:ext cx="508000" cy="571500"/>
          </a:xfrm>
          <a:prstGeom prst="rect">
            <a:avLst/>
          </a:prstGeom>
        </p:spPr>
      </p:pic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CE5BF5CA-051E-5A21-EF14-AF0B5E0087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791" y="658992"/>
            <a:ext cx="4904032" cy="95604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83559"/>
                </a:solidFill>
                <a:latin typeface="DM Sans" pitchFamily="2" charset="77"/>
              </a:defRPr>
            </a:lvl1pPr>
          </a:lstStyle>
          <a:p>
            <a:r>
              <a:rPr lang="en-US"/>
              <a:t>Our Process</a:t>
            </a:r>
          </a:p>
        </p:txBody>
      </p:sp>
      <p:sp>
        <p:nvSpPr>
          <p:cNvPr id="29" name="Content Placeholder 32">
            <a:extLst>
              <a:ext uri="{FF2B5EF4-FFF2-40B4-BE49-F238E27FC236}">
                <a16:creationId xmlns:a16="http://schemas.microsoft.com/office/drawing/2014/main" id="{4308E577-022A-DDE0-6F18-5A759E3140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5791" y="389310"/>
            <a:ext cx="3430927" cy="26990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75C993"/>
                </a:solidFill>
                <a:latin typeface="DM Sans" pitchFamily="2" charset="77"/>
              </a:defRPr>
            </a:lvl1pPr>
          </a:lstStyle>
          <a:p>
            <a:r>
              <a:rPr lang="en-US"/>
              <a:t>Customer Success</a:t>
            </a:r>
          </a:p>
        </p:txBody>
      </p:sp>
    </p:spTree>
    <p:extLst>
      <p:ext uri="{BB962C8B-B14F-4D97-AF65-F5344CB8AC3E}">
        <p14:creationId xmlns:p14="http://schemas.microsoft.com/office/powerpoint/2010/main" val="636296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uccess">
    <p:bg>
      <p:bgPr>
        <a:gradFill>
          <a:gsLst>
            <a:gs pos="0">
              <a:srgbClr val="99D98C"/>
            </a:gs>
            <a:gs pos="100000">
              <a:srgbClr val="75C99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7CC7CB-BE7A-AA23-400C-6BE799B603EB}"/>
              </a:ext>
            </a:extLst>
          </p:cNvPr>
          <p:cNvSpPr txBox="1"/>
          <p:nvPr userDrawn="1"/>
        </p:nvSpPr>
        <p:spPr>
          <a:xfrm>
            <a:off x="545792" y="2321669"/>
            <a:ext cx="2846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M Sans Medium" pitchFamily="2" charset="77"/>
              </a:rPr>
              <a:t>By advising and guiding 1000s of Fluid users through their Fluid journey, the Customer Success team have been become masters at driving business value.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7AC85-EAA0-8AFC-E22E-4E63A7FB7ECB}"/>
              </a:ext>
            </a:extLst>
          </p:cNvPr>
          <p:cNvSpPr txBox="1"/>
          <p:nvPr userDrawn="1"/>
        </p:nvSpPr>
        <p:spPr>
          <a:xfrm>
            <a:off x="4491977" y="2714645"/>
            <a:ext cx="284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DM Sans" pitchFamily="2" charset="77"/>
              </a:rPr>
              <a:t>Experienced</a:t>
            </a:r>
            <a:endParaRPr lang="en-US" sz="16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0D648-2E65-12D5-5A17-214ED0CCCCA8}"/>
              </a:ext>
            </a:extLst>
          </p:cNvPr>
          <p:cNvSpPr txBox="1"/>
          <p:nvPr userDrawn="1"/>
        </p:nvSpPr>
        <p:spPr>
          <a:xfrm>
            <a:off x="4491977" y="3022422"/>
            <a:ext cx="2846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Deep, unparalleled expertise with Fluid and Customer Success best practices.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6FA30-28BC-0057-7B0A-DBA0C09CDFFC}"/>
              </a:ext>
            </a:extLst>
          </p:cNvPr>
          <p:cNvSpPr txBox="1"/>
          <p:nvPr userDrawn="1"/>
        </p:nvSpPr>
        <p:spPr>
          <a:xfrm>
            <a:off x="8282522" y="2740585"/>
            <a:ext cx="284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DM Sans" pitchFamily="2" charset="77"/>
              </a:rPr>
              <a:t>Strategic Partner</a:t>
            </a:r>
            <a:endParaRPr lang="en-US" sz="16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D2832-10C8-3AC6-E106-CC469612D2AA}"/>
              </a:ext>
            </a:extLst>
          </p:cNvPr>
          <p:cNvSpPr txBox="1"/>
          <p:nvPr userDrawn="1"/>
        </p:nvSpPr>
        <p:spPr>
          <a:xfrm>
            <a:off x="8282522" y="3048362"/>
            <a:ext cx="2846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Masters of deploying new and complex project management strategies and processes.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7F1C5-7A65-F6CE-87C2-05DFDA34506C}"/>
              </a:ext>
            </a:extLst>
          </p:cNvPr>
          <p:cNvSpPr txBox="1"/>
          <p:nvPr userDrawn="1"/>
        </p:nvSpPr>
        <p:spPr>
          <a:xfrm>
            <a:off x="4491977" y="4747722"/>
            <a:ext cx="284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DM Sans" pitchFamily="2" charset="77"/>
              </a:rPr>
              <a:t>Available</a:t>
            </a:r>
            <a:endParaRPr lang="en-US" sz="16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34342-9FCA-A590-1183-2BC84B91A3E0}"/>
              </a:ext>
            </a:extLst>
          </p:cNvPr>
          <p:cNvSpPr txBox="1"/>
          <p:nvPr userDrawn="1"/>
        </p:nvSpPr>
        <p:spPr>
          <a:xfrm>
            <a:off x="4491977" y="5055499"/>
            <a:ext cx="2846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Our Fluid experts are there to ensure you maximize value. We pride ourselves on ensuring they are </a:t>
            </a:r>
            <a:r>
              <a:rPr lang="en-US" sz="1400" err="1">
                <a:solidFill>
                  <a:schemeClr val="bg1"/>
                </a:solidFill>
                <a:latin typeface="DM Sans" pitchFamily="2" charset="77"/>
              </a:rPr>
              <a:t>accessable</a:t>
            </a:r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F676D-FE39-678D-2AB4-5AB2553FFC1E}"/>
              </a:ext>
            </a:extLst>
          </p:cNvPr>
          <p:cNvSpPr txBox="1"/>
          <p:nvPr userDrawn="1"/>
        </p:nvSpPr>
        <p:spPr>
          <a:xfrm>
            <a:off x="8282522" y="4747722"/>
            <a:ext cx="284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DM Sans" pitchFamily="2" charset="77"/>
              </a:rPr>
              <a:t>Use Case Specialists</a:t>
            </a:r>
            <a:endParaRPr lang="en-US" sz="1600" b="1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2ADB7-16A7-15C2-7E22-85772082E444}"/>
              </a:ext>
            </a:extLst>
          </p:cNvPr>
          <p:cNvSpPr txBox="1"/>
          <p:nvPr userDrawn="1"/>
        </p:nvSpPr>
        <p:spPr>
          <a:xfrm>
            <a:off x="8282522" y="5055499"/>
            <a:ext cx="2846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Whatever your situation, they have seen it before.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3A3F508-9FFA-E8E2-F7D7-37B3FC423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5646" y="3983153"/>
            <a:ext cx="896055" cy="91845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24E4DF9-60AE-5572-681E-D246B89562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1363" y="1954264"/>
            <a:ext cx="896054" cy="91845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06931BD-A0D0-F708-93DF-0FDD5992B1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3828" y="4016884"/>
            <a:ext cx="785234" cy="80486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A31A6C0-BC0F-9EBA-5E47-2675AF48FB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1056" y="1892957"/>
            <a:ext cx="785234" cy="8048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6B9CC5-E9E2-F013-218E-5B15EB46CFE9}"/>
              </a:ext>
            </a:extLst>
          </p:cNvPr>
          <p:cNvSpPr txBox="1"/>
          <p:nvPr userDrawn="1"/>
        </p:nvSpPr>
        <p:spPr>
          <a:xfrm>
            <a:off x="545792" y="637060"/>
            <a:ext cx="4667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DM Sans" pitchFamily="2" charset="77"/>
              </a:rPr>
              <a:t>Fluid Customer Success Managers</a:t>
            </a:r>
          </a:p>
        </p:txBody>
      </p:sp>
      <p:pic>
        <p:nvPicPr>
          <p:cNvPr id="19" name="Picture 18" descr="Shape, logo&#10;&#10;Description automatically generated">
            <a:extLst>
              <a:ext uri="{FF2B5EF4-FFF2-40B4-BE49-F238E27FC236}">
                <a16:creationId xmlns:a16="http://schemas.microsoft.com/office/drawing/2014/main" id="{3CB3F4D9-0034-CC1E-A5BD-76D9CB1D94B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137900" y="389310"/>
            <a:ext cx="508308" cy="3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5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in - new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2E4A7E-0C5E-AA4F-76BA-30EF353F85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791" y="2472954"/>
            <a:ext cx="4904032" cy="95604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184E77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2" name="Picture 11" descr="Shape, logo&#10;&#10;Description automatically generated">
            <a:extLst>
              <a:ext uri="{FF2B5EF4-FFF2-40B4-BE49-F238E27FC236}">
                <a16:creationId xmlns:a16="http://schemas.microsoft.com/office/drawing/2014/main" id="{AA6BF763-229E-6AD2-E0B0-5606472E7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792" y="333746"/>
            <a:ext cx="508308" cy="3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18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 tools su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ith his hand on his fac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1990B68A-2558-C0C3-4608-3E83275C0B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83125"/>
            <a:ext cx="12192000" cy="7810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B57A50-AD74-CABB-63C4-B16E6D024451}"/>
              </a:ext>
            </a:extLst>
          </p:cNvPr>
          <p:cNvSpPr txBox="1"/>
          <p:nvPr userDrawn="1"/>
        </p:nvSpPr>
        <p:spPr>
          <a:xfrm>
            <a:off x="1248414" y="2828835"/>
            <a:ext cx="969517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DM Sans"/>
              </a:rPr>
              <a:t>Most project management tools out there are not very good at project management.</a:t>
            </a:r>
          </a:p>
        </p:txBody>
      </p:sp>
      <p:pic>
        <p:nvPicPr>
          <p:cNvPr id="6" name="Picture 5" descr="Icon, arrow&#10;&#10;Description automatically generated with medium confidence">
            <a:extLst>
              <a:ext uri="{FF2B5EF4-FFF2-40B4-BE49-F238E27FC236}">
                <a16:creationId xmlns:a16="http://schemas.microsoft.com/office/drawing/2014/main" id="{9A7151A4-2C58-27E3-4679-949E0C9543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647" y="6187289"/>
            <a:ext cx="421132" cy="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52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083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AFA9BD-710E-9089-A782-EFA4CC11F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647" y="6187289"/>
            <a:ext cx="1288218" cy="265332"/>
          </a:xfrm>
          <a:prstGeom prst="rect">
            <a:avLst/>
          </a:prstGeom>
        </p:spPr>
      </p:pic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04D598D2-A2A0-03AC-437A-7680741723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792" y="659214"/>
            <a:ext cx="4904032" cy="95604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781B7E9D-806A-0BF7-1D7C-613D3BC06EF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5792" y="389310"/>
            <a:ext cx="2927740" cy="269904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rgbClr val="D9ED92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69950308-BECD-1C0D-86C6-ACB75D1E2F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911096"/>
            <a:ext cx="5754624" cy="3895344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293501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bg>
      <p:bgPr>
        <a:gradFill>
          <a:gsLst>
            <a:gs pos="0">
              <a:srgbClr val="148AAD"/>
            </a:gs>
            <a:gs pos="100000">
              <a:srgbClr val="1E60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, arrow&#10;&#10;Description automatically generated with medium confidence">
            <a:extLst>
              <a:ext uri="{FF2B5EF4-FFF2-40B4-BE49-F238E27FC236}">
                <a16:creationId xmlns:a16="http://schemas.microsoft.com/office/drawing/2014/main" id="{46C6D26D-1310-B39F-7A8C-C25440375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792" y="338400"/>
            <a:ext cx="508308" cy="320258"/>
          </a:xfrm>
          <a:prstGeom prst="rect">
            <a:avLst/>
          </a:prstGeom>
        </p:spPr>
      </p:pic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04D598D2-A2A0-03AC-437A-7680741723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1306872"/>
            <a:ext cx="3400800" cy="157068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781B7E9D-806A-0BF7-1D7C-613D3BC06EF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96000" y="2993124"/>
            <a:ext cx="2927740" cy="269904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BF6A809-C155-31C9-34E2-36F3C69BE7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3429000"/>
            <a:ext cx="2927740" cy="269904"/>
          </a:xfrm>
        </p:spPr>
        <p:txBody>
          <a:bodyPr anchor="b">
            <a:noAutofit/>
          </a:bodyPr>
          <a:lstStyle>
            <a:lvl1pPr marL="0" indent="0">
              <a:buNone/>
              <a:defRPr sz="1400" b="1">
                <a:solidFill>
                  <a:srgbClr val="D9ED92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6310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2E4A7E-0C5E-AA4F-76BA-30EF353F85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792" y="2950977"/>
            <a:ext cx="4523298" cy="956046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Fluid &amp; Company</a:t>
            </a:r>
          </a:p>
        </p:txBody>
      </p:sp>
    </p:spTree>
    <p:extLst>
      <p:ext uri="{BB962C8B-B14F-4D97-AF65-F5344CB8AC3E}">
        <p14:creationId xmlns:p14="http://schemas.microsoft.com/office/powerpoint/2010/main" val="202119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bg>
      <p:bgPr>
        <a:gradFill>
          <a:gsLst>
            <a:gs pos="0">
              <a:srgbClr val="148AAD"/>
            </a:gs>
            <a:gs pos="100000">
              <a:srgbClr val="1E60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, arrow&#10;&#10;Description automatically generated with medium confidence">
            <a:extLst>
              <a:ext uri="{FF2B5EF4-FFF2-40B4-BE49-F238E27FC236}">
                <a16:creationId xmlns:a16="http://schemas.microsoft.com/office/drawing/2014/main" id="{46C6D26D-1310-B39F-7A8C-C25440375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792" y="338400"/>
            <a:ext cx="508308" cy="320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9CF0B-E7DA-3D8B-E2DD-D40B325CDE3C}"/>
              </a:ext>
            </a:extLst>
          </p:cNvPr>
          <p:cNvSpPr txBox="1"/>
          <p:nvPr userDrawn="1"/>
        </p:nvSpPr>
        <p:spPr>
          <a:xfrm>
            <a:off x="545792" y="2590800"/>
            <a:ext cx="3731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DM Sans" pitchFamily="2" charset="77"/>
              </a:rPr>
              <a:t>Thank you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0790C7-BDB2-EA55-E760-AF126A2AB904}"/>
              </a:ext>
            </a:extLst>
          </p:cNvPr>
          <p:cNvGrpSpPr/>
          <p:nvPr userDrawn="1"/>
        </p:nvGrpSpPr>
        <p:grpSpPr>
          <a:xfrm>
            <a:off x="5204146" y="5402912"/>
            <a:ext cx="1783708" cy="307777"/>
            <a:chOff x="1209040" y="4422835"/>
            <a:chExt cx="4533900" cy="782320"/>
          </a:xfrm>
        </p:grpSpPr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73A90B67-4807-12DC-DD30-67D4BD431EDB}"/>
                </a:ext>
              </a:extLst>
            </p:cNvPr>
            <p:cNvSpPr/>
            <p:nvPr userDrawn="1"/>
          </p:nvSpPr>
          <p:spPr>
            <a:xfrm>
              <a:off x="1209040" y="4422835"/>
              <a:ext cx="782320" cy="782320"/>
            </a:xfrm>
            <a:prstGeom prst="star5">
              <a:avLst>
                <a:gd name="adj" fmla="val 27398"/>
                <a:gd name="hf" fmla="val 105146"/>
                <a:gd name="vf" fmla="val 110557"/>
              </a:avLst>
            </a:prstGeom>
            <a:solidFill>
              <a:srgbClr val="E1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1C50D"/>
                </a:solidFill>
              </a:endParaRPr>
            </a:p>
          </p:txBody>
        </p:sp>
        <p:sp>
          <p:nvSpPr>
            <p:cNvPr id="18" name="5-point Star 17">
              <a:extLst>
                <a:ext uri="{FF2B5EF4-FFF2-40B4-BE49-F238E27FC236}">
                  <a16:creationId xmlns:a16="http://schemas.microsoft.com/office/drawing/2014/main" id="{7302C631-2662-13A8-CEC2-1975EAC7F224}"/>
                </a:ext>
              </a:extLst>
            </p:cNvPr>
            <p:cNvSpPr/>
            <p:nvPr userDrawn="1"/>
          </p:nvSpPr>
          <p:spPr>
            <a:xfrm>
              <a:off x="2146300" y="4422835"/>
              <a:ext cx="782320" cy="782320"/>
            </a:xfrm>
            <a:prstGeom prst="star5">
              <a:avLst>
                <a:gd name="adj" fmla="val 27398"/>
                <a:gd name="hf" fmla="val 105146"/>
                <a:gd name="vf" fmla="val 110557"/>
              </a:avLst>
            </a:prstGeom>
            <a:solidFill>
              <a:srgbClr val="E1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1C50D"/>
                </a:solidFill>
              </a:endParaRPr>
            </a:p>
          </p:txBody>
        </p:sp>
        <p:sp>
          <p:nvSpPr>
            <p:cNvPr id="19" name="5-point Star 18">
              <a:extLst>
                <a:ext uri="{FF2B5EF4-FFF2-40B4-BE49-F238E27FC236}">
                  <a16:creationId xmlns:a16="http://schemas.microsoft.com/office/drawing/2014/main" id="{212BE874-E20A-DA8D-9474-68E7751E528E}"/>
                </a:ext>
              </a:extLst>
            </p:cNvPr>
            <p:cNvSpPr/>
            <p:nvPr userDrawn="1"/>
          </p:nvSpPr>
          <p:spPr>
            <a:xfrm>
              <a:off x="3083560" y="4422835"/>
              <a:ext cx="782320" cy="782320"/>
            </a:xfrm>
            <a:prstGeom prst="star5">
              <a:avLst>
                <a:gd name="adj" fmla="val 27398"/>
                <a:gd name="hf" fmla="val 105146"/>
                <a:gd name="vf" fmla="val 110557"/>
              </a:avLst>
            </a:prstGeom>
            <a:solidFill>
              <a:srgbClr val="E1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1C50D"/>
                </a:solidFill>
              </a:endParaRPr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53BBEA46-CF05-18A5-00CE-3FF51EBDD359}"/>
                </a:ext>
              </a:extLst>
            </p:cNvPr>
            <p:cNvSpPr/>
            <p:nvPr userDrawn="1"/>
          </p:nvSpPr>
          <p:spPr>
            <a:xfrm>
              <a:off x="4020820" y="4422835"/>
              <a:ext cx="782320" cy="782320"/>
            </a:xfrm>
            <a:prstGeom prst="star5">
              <a:avLst>
                <a:gd name="adj" fmla="val 27398"/>
                <a:gd name="hf" fmla="val 105146"/>
                <a:gd name="vf" fmla="val 110557"/>
              </a:avLst>
            </a:prstGeom>
            <a:solidFill>
              <a:srgbClr val="E1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1C50D"/>
                </a:solidFill>
              </a:endParaRPr>
            </a:p>
          </p:txBody>
        </p:sp>
        <p:sp>
          <p:nvSpPr>
            <p:cNvPr id="21" name="5-point Star 20">
              <a:extLst>
                <a:ext uri="{FF2B5EF4-FFF2-40B4-BE49-F238E27FC236}">
                  <a16:creationId xmlns:a16="http://schemas.microsoft.com/office/drawing/2014/main" id="{91FA3FCE-3173-2130-C706-C0BA6F7EF003}"/>
                </a:ext>
              </a:extLst>
            </p:cNvPr>
            <p:cNvSpPr/>
            <p:nvPr userDrawn="1"/>
          </p:nvSpPr>
          <p:spPr>
            <a:xfrm>
              <a:off x="4960620" y="4422835"/>
              <a:ext cx="782320" cy="782320"/>
            </a:xfrm>
            <a:prstGeom prst="star5">
              <a:avLst>
                <a:gd name="adj" fmla="val 27398"/>
                <a:gd name="hf" fmla="val 105146"/>
                <a:gd name="vf" fmla="val 110557"/>
              </a:avLst>
            </a:prstGeom>
            <a:solidFill>
              <a:srgbClr val="E1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1C50D"/>
                </a:solidFill>
              </a:endParaRPr>
            </a:p>
          </p:txBody>
        </p:sp>
      </p:grpSp>
      <p:pic>
        <p:nvPicPr>
          <p:cNvPr id="1030" name="Picture 6" descr="G2 Brand Resources | G2 Culture">
            <a:extLst>
              <a:ext uri="{FF2B5EF4-FFF2-40B4-BE49-F238E27FC236}">
                <a16:creationId xmlns:a16="http://schemas.microsoft.com/office/drawing/2014/main" id="{6D9970ED-407D-64B3-1A12-D442FB261B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05" y="4542117"/>
            <a:ext cx="695661" cy="6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588DC6-8A05-8BDD-EDDB-68CC597D342A}"/>
              </a:ext>
            </a:extLst>
          </p:cNvPr>
          <p:cNvSpPr txBox="1"/>
          <p:nvPr userDrawn="1"/>
        </p:nvSpPr>
        <p:spPr>
          <a:xfrm>
            <a:off x="4732881" y="5802997"/>
            <a:ext cx="272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DM Sans" pitchFamily="2" charset="77"/>
              </a:rPr>
              <a:t>4.9</a:t>
            </a:r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 out of </a:t>
            </a:r>
            <a:r>
              <a:rPr lang="en-US" sz="1400" b="1">
                <a:solidFill>
                  <a:schemeClr val="bg1"/>
                </a:solidFill>
                <a:latin typeface="DM Sans" pitchFamily="2" charset="77"/>
              </a:rPr>
              <a:t>5</a:t>
            </a:r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 stars</a:t>
            </a:r>
          </a:p>
        </p:txBody>
      </p:sp>
    </p:spTree>
    <p:extLst>
      <p:ext uri="{BB962C8B-B14F-4D97-AF65-F5344CB8AC3E}">
        <p14:creationId xmlns:p14="http://schemas.microsoft.com/office/powerpoint/2010/main" val="3897545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bg>
      <p:bgPr>
        <a:gradFill>
          <a:gsLst>
            <a:gs pos="0">
              <a:srgbClr val="148AAD"/>
            </a:gs>
            <a:gs pos="100000">
              <a:srgbClr val="1E60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, arrow&#10;&#10;Description automatically generated with medium confidence">
            <a:extLst>
              <a:ext uri="{FF2B5EF4-FFF2-40B4-BE49-F238E27FC236}">
                <a16:creationId xmlns:a16="http://schemas.microsoft.com/office/drawing/2014/main" id="{46C6D26D-1310-B39F-7A8C-C25440375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792" y="338400"/>
            <a:ext cx="508308" cy="320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9CF0B-E7DA-3D8B-E2DD-D40B325CDE3C}"/>
              </a:ext>
            </a:extLst>
          </p:cNvPr>
          <p:cNvSpPr txBox="1"/>
          <p:nvPr userDrawn="1"/>
        </p:nvSpPr>
        <p:spPr>
          <a:xfrm>
            <a:off x="545792" y="2590800"/>
            <a:ext cx="3731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DM Sans" pitchFamily="2" charset="77"/>
              </a:rPr>
              <a:t>Thank you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0790C7-BDB2-EA55-E760-AF126A2AB904}"/>
              </a:ext>
            </a:extLst>
          </p:cNvPr>
          <p:cNvGrpSpPr/>
          <p:nvPr userDrawn="1"/>
        </p:nvGrpSpPr>
        <p:grpSpPr>
          <a:xfrm>
            <a:off x="5204146" y="5402912"/>
            <a:ext cx="1783708" cy="307777"/>
            <a:chOff x="1209040" y="4422835"/>
            <a:chExt cx="4533900" cy="782320"/>
          </a:xfrm>
        </p:grpSpPr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73A90B67-4807-12DC-DD30-67D4BD431EDB}"/>
                </a:ext>
              </a:extLst>
            </p:cNvPr>
            <p:cNvSpPr/>
            <p:nvPr userDrawn="1"/>
          </p:nvSpPr>
          <p:spPr>
            <a:xfrm>
              <a:off x="1209040" y="4422835"/>
              <a:ext cx="782320" cy="782320"/>
            </a:xfrm>
            <a:prstGeom prst="star5">
              <a:avLst>
                <a:gd name="adj" fmla="val 27398"/>
                <a:gd name="hf" fmla="val 105146"/>
                <a:gd name="vf" fmla="val 110557"/>
              </a:avLst>
            </a:prstGeom>
            <a:solidFill>
              <a:srgbClr val="E1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1C50D"/>
                </a:solidFill>
              </a:endParaRPr>
            </a:p>
          </p:txBody>
        </p:sp>
        <p:sp>
          <p:nvSpPr>
            <p:cNvPr id="18" name="5-point Star 17">
              <a:extLst>
                <a:ext uri="{FF2B5EF4-FFF2-40B4-BE49-F238E27FC236}">
                  <a16:creationId xmlns:a16="http://schemas.microsoft.com/office/drawing/2014/main" id="{7302C631-2662-13A8-CEC2-1975EAC7F224}"/>
                </a:ext>
              </a:extLst>
            </p:cNvPr>
            <p:cNvSpPr/>
            <p:nvPr userDrawn="1"/>
          </p:nvSpPr>
          <p:spPr>
            <a:xfrm>
              <a:off x="2146300" y="4422835"/>
              <a:ext cx="782320" cy="782320"/>
            </a:xfrm>
            <a:prstGeom prst="star5">
              <a:avLst>
                <a:gd name="adj" fmla="val 27398"/>
                <a:gd name="hf" fmla="val 105146"/>
                <a:gd name="vf" fmla="val 110557"/>
              </a:avLst>
            </a:prstGeom>
            <a:solidFill>
              <a:srgbClr val="E1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1C50D"/>
                </a:solidFill>
              </a:endParaRPr>
            </a:p>
          </p:txBody>
        </p:sp>
        <p:sp>
          <p:nvSpPr>
            <p:cNvPr id="19" name="5-point Star 18">
              <a:extLst>
                <a:ext uri="{FF2B5EF4-FFF2-40B4-BE49-F238E27FC236}">
                  <a16:creationId xmlns:a16="http://schemas.microsoft.com/office/drawing/2014/main" id="{212BE874-E20A-DA8D-9474-68E7751E528E}"/>
                </a:ext>
              </a:extLst>
            </p:cNvPr>
            <p:cNvSpPr/>
            <p:nvPr userDrawn="1"/>
          </p:nvSpPr>
          <p:spPr>
            <a:xfrm>
              <a:off x="3083560" y="4422835"/>
              <a:ext cx="782320" cy="782320"/>
            </a:xfrm>
            <a:prstGeom prst="star5">
              <a:avLst>
                <a:gd name="adj" fmla="val 27398"/>
                <a:gd name="hf" fmla="val 105146"/>
                <a:gd name="vf" fmla="val 110557"/>
              </a:avLst>
            </a:prstGeom>
            <a:solidFill>
              <a:srgbClr val="E1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1C50D"/>
                </a:solidFill>
              </a:endParaRPr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53BBEA46-CF05-18A5-00CE-3FF51EBDD359}"/>
                </a:ext>
              </a:extLst>
            </p:cNvPr>
            <p:cNvSpPr/>
            <p:nvPr userDrawn="1"/>
          </p:nvSpPr>
          <p:spPr>
            <a:xfrm>
              <a:off x="4020820" y="4422835"/>
              <a:ext cx="782320" cy="782320"/>
            </a:xfrm>
            <a:prstGeom prst="star5">
              <a:avLst>
                <a:gd name="adj" fmla="val 27398"/>
                <a:gd name="hf" fmla="val 105146"/>
                <a:gd name="vf" fmla="val 110557"/>
              </a:avLst>
            </a:prstGeom>
            <a:solidFill>
              <a:srgbClr val="E1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1C50D"/>
                </a:solidFill>
              </a:endParaRPr>
            </a:p>
          </p:txBody>
        </p:sp>
        <p:sp>
          <p:nvSpPr>
            <p:cNvPr id="21" name="5-point Star 20">
              <a:extLst>
                <a:ext uri="{FF2B5EF4-FFF2-40B4-BE49-F238E27FC236}">
                  <a16:creationId xmlns:a16="http://schemas.microsoft.com/office/drawing/2014/main" id="{91FA3FCE-3173-2130-C706-C0BA6F7EF003}"/>
                </a:ext>
              </a:extLst>
            </p:cNvPr>
            <p:cNvSpPr/>
            <p:nvPr userDrawn="1"/>
          </p:nvSpPr>
          <p:spPr>
            <a:xfrm>
              <a:off x="4960620" y="4422835"/>
              <a:ext cx="782320" cy="782320"/>
            </a:xfrm>
            <a:prstGeom prst="star5">
              <a:avLst>
                <a:gd name="adj" fmla="val 27398"/>
                <a:gd name="hf" fmla="val 105146"/>
                <a:gd name="vf" fmla="val 110557"/>
              </a:avLst>
            </a:prstGeom>
            <a:solidFill>
              <a:srgbClr val="E1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1C50D"/>
                </a:solidFill>
              </a:endParaRPr>
            </a:p>
          </p:txBody>
        </p:sp>
      </p:grpSp>
      <p:pic>
        <p:nvPicPr>
          <p:cNvPr id="1030" name="Picture 6" descr="G2 Brand Resources | G2 Culture">
            <a:extLst>
              <a:ext uri="{FF2B5EF4-FFF2-40B4-BE49-F238E27FC236}">
                <a16:creationId xmlns:a16="http://schemas.microsoft.com/office/drawing/2014/main" id="{6D9970ED-407D-64B3-1A12-D442FB261B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05" y="4542117"/>
            <a:ext cx="695661" cy="6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588DC6-8A05-8BDD-EDDB-68CC597D342A}"/>
              </a:ext>
            </a:extLst>
          </p:cNvPr>
          <p:cNvSpPr txBox="1"/>
          <p:nvPr userDrawn="1"/>
        </p:nvSpPr>
        <p:spPr>
          <a:xfrm>
            <a:off x="4732881" y="5802997"/>
            <a:ext cx="272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DM Sans" pitchFamily="2" charset="77"/>
              </a:rPr>
              <a:t>4.9</a:t>
            </a:r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 out of </a:t>
            </a:r>
            <a:r>
              <a:rPr lang="en-US" sz="1400" b="1">
                <a:solidFill>
                  <a:schemeClr val="bg1"/>
                </a:solidFill>
                <a:latin typeface="DM Sans" pitchFamily="2" charset="77"/>
              </a:rPr>
              <a:t>5</a:t>
            </a:r>
            <a:r>
              <a:rPr lang="en-US" sz="1400">
                <a:solidFill>
                  <a:schemeClr val="bg1"/>
                </a:solidFill>
                <a:latin typeface="DM Sans" pitchFamily="2" charset="77"/>
              </a:rPr>
              <a:t> stars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16FB0-405E-62CE-179C-687DB736DFFF}"/>
              </a:ext>
            </a:extLst>
          </p:cNvPr>
          <p:cNvSpPr txBox="1"/>
          <p:nvPr userDrawn="1"/>
        </p:nvSpPr>
        <p:spPr>
          <a:xfrm>
            <a:off x="9279311" y="6434076"/>
            <a:ext cx="2724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b="0" i="0">
                <a:solidFill>
                  <a:srgbClr val="FFFFFF"/>
                </a:solidFill>
                <a:effectLst/>
                <a:latin typeface="DM Sans" pitchFamily="2" charset="77"/>
              </a:rPr>
              <a:t>Source: G2.com, Inc.</a:t>
            </a:r>
            <a:endParaRPr lang="en-US" sz="1050">
              <a:solidFill>
                <a:schemeClr val="bg1"/>
              </a:solidFill>
              <a:latin typeface="DM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9754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_dark">
    <p:bg>
      <p:bgPr>
        <a:gradFill>
          <a:gsLst>
            <a:gs pos="0">
              <a:srgbClr val="148AAD"/>
            </a:gs>
            <a:gs pos="100000">
              <a:srgbClr val="1E60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814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19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person page">
    <p:bg>
      <p:bgPr>
        <a:solidFill>
          <a:srgbClr val="75C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04D598D2-A2A0-03AC-437A-7680741723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1306872"/>
            <a:ext cx="3873500" cy="157068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Add salesperson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781B7E9D-806A-0BF7-1D7C-613D3BC06EF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96000" y="2993124"/>
            <a:ext cx="2927740" cy="269904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397C7C-3587-E772-DD92-0D96506EF2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266" y="1256472"/>
            <a:ext cx="2990375" cy="299325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BF6A809-C155-31C9-34E2-36F3C69BE7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3429000"/>
            <a:ext cx="2927740" cy="269904"/>
          </a:xfrm>
        </p:spPr>
        <p:txBody>
          <a:bodyPr anchor="b">
            <a:noAutofit/>
          </a:bodyPr>
          <a:lstStyle>
            <a:lvl1pPr marL="0" indent="0">
              <a:buNone/>
              <a:defRPr sz="1400" b="1">
                <a:solidFill>
                  <a:srgbClr val="D9ED92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237845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2E4A7E-0C5E-AA4F-76BA-30EF353F85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792" y="2460836"/>
            <a:ext cx="3753158" cy="956046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rgbClr val="184E77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Fluid &amp; Company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A8C9B1C-863C-570B-C220-63586BDD73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5792" y="3441119"/>
            <a:ext cx="2927740" cy="269904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rgbClr val="75C993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Date: </a:t>
            </a:r>
          </a:p>
        </p:txBody>
      </p:sp>
    </p:spTree>
    <p:extLst>
      <p:ext uri="{BB962C8B-B14F-4D97-AF65-F5344CB8AC3E}">
        <p14:creationId xmlns:p14="http://schemas.microsoft.com/office/powerpoint/2010/main" val="3955748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2E4A7E-0C5E-AA4F-76BA-30EF353F85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792" y="659214"/>
            <a:ext cx="4904032" cy="95604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184E77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A8C9B1C-863C-570B-C220-63586BDD73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5792" y="389310"/>
            <a:ext cx="2927740" cy="269904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rgbClr val="75C993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0EFCF850-0622-8073-876C-1FC8C7F694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5792" y="2238078"/>
            <a:ext cx="6906568" cy="3568362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184E77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81970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in - new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2E4A7E-0C5E-AA4F-76BA-30EF353F85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792" y="659214"/>
            <a:ext cx="6906568" cy="95604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184E77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A8C9B1C-863C-570B-C220-63586BDD73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5792" y="389310"/>
            <a:ext cx="2927740" cy="269904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rgbClr val="75C993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0EFCF850-0622-8073-876C-1FC8C7F694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5792" y="2238078"/>
            <a:ext cx="6906568" cy="3568362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184E77"/>
                </a:solidFill>
                <a:latin typeface="DM Sans" pitchFamily="2" charset="77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solidFill>
                  <a:srgbClr val="184E77"/>
                </a:solidFill>
                <a:latin typeface="DM Sans" pitchFamily="2" charset="77"/>
              </a:defRPr>
            </a:lvl2pPr>
            <a:lvl3pPr marL="1143000" indent="-228600"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/>
              <a:t>Click to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4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in - new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2F9D4C-71A1-B274-6608-A5880BF8BB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29647" y="6187662"/>
            <a:ext cx="1288218" cy="264586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2E4A7E-0C5E-AA4F-76BA-30EF353F85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792" y="659214"/>
            <a:ext cx="4904032" cy="95604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184E77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A8C9B1C-863C-570B-C220-63586BDD73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5792" y="389310"/>
            <a:ext cx="2927740" cy="269904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rgbClr val="75C993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0EFCF850-0622-8073-876C-1FC8C7F694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5792" y="2238078"/>
            <a:ext cx="5216769" cy="3568362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184E77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1589E7-D16B-EDF3-A78C-8EC564BEF52D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4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8F51B4-E59B-18B6-918E-3BA6B053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7793D-7E55-7C2E-AAAD-DF03A991B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14408-1FF7-2711-EE51-F4784AE03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3CC8-5BE4-B64C-9B3C-153CE893E03C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5C556-0D07-F784-3237-E6B359DCC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1E632-5DCB-7B48-7159-A12BC41D8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6E6D-5EA0-0F46-98CB-401557FB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5" r:id="rId3"/>
    <p:sldLayoutId id="2147483673" r:id="rId4"/>
    <p:sldLayoutId id="2147483661" r:id="rId5"/>
    <p:sldLayoutId id="2147483660" r:id="rId6"/>
    <p:sldLayoutId id="2147483658" r:id="rId7"/>
    <p:sldLayoutId id="2147483659" r:id="rId8"/>
    <p:sldLayoutId id="2147483666" r:id="rId9"/>
    <p:sldLayoutId id="2147483663" r:id="rId10"/>
    <p:sldLayoutId id="2147483668" r:id="rId11"/>
    <p:sldLayoutId id="2147483676" r:id="rId12"/>
    <p:sldLayoutId id="2147483677" r:id="rId13"/>
    <p:sldLayoutId id="2147483669" r:id="rId14"/>
    <p:sldLayoutId id="2147483670" r:id="rId15"/>
    <p:sldLayoutId id="2147483664" r:id="rId16"/>
    <p:sldLayoutId id="2147483672" r:id="rId17"/>
    <p:sldLayoutId id="2147483656" r:id="rId18"/>
    <p:sldLayoutId id="2147483662" r:id="rId19"/>
    <p:sldLayoutId id="2147483678" r:id="rId20"/>
    <p:sldLayoutId id="214748366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08DA3B-BF67-5A02-819A-12F8D48C6B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44948" y="707886"/>
            <a:ext cx="1288218" cy="264586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97DDD0A-243C-285D-B805-388E1B009C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7465" y="2480328"/>
            <a:ext cx="9652308" cy="956046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6000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1549D-AF66-93AC-CD75-72C9509D8643}"/>
              </a:ext>
            </a:extLst>
          </p:cNvPr>
          <p:cNvSpPr txBox="1"/>
          <p:nvPr/>
        </p:nvSpPr>
        <p:spPr>
          <a:xfrm>
            <a:off x="1297465" y="323727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40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Report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12B5BE-EF6F-433D-3296-E07E6C49A73A}"/>
              </a:ext>
            </a:extLst>
          </p:cNvPr>
          <p:cNvSpPr/>
          <p:nvPr/>
        </p:nvSpPr>
        <p:spPr>
          <a:xfrm>
            <a:off x="329413" y="7374"/>
            <a:ext cx="332498" cy="6858000"/>
          </a:xfrm>
          <a:prstGeom prst="rect">
            <a:avLst/>
          </a:prstGeom>
          <a:solidFill>
            <a:srgbClr val="184E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7D8F-AC90-9587-62EE-E91268538BC2}"/>
              </a:ext>
            </a:extLst>
          </p:cNvPr>
          <p:cNvSpPr/>
          <p:nvPr/>
        </p:nvSpPr>
        <p:spPr>
          <a:xfrm>
            <a:off x="661855" y="7374"/>
            <a:ext cx="332498" cy="6858000"/>
          </a:xfrm>
          <a:prstGeom prst="rect">
            <a:avLst/>
          </a:prstGeom>
          <a:solidFill>
            <a:srgbClr val="148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CF8761-AF4D-1685-61F4-1120A9386D47}"/>
              </a:ext>
            </a:extLst>
          </p:cNvPr>
          <p:cNvSpPr/>
          <p:nvPr/>
        </p:nvSpPr>
        <p:spPr>
          <a:xfrm>
            <a:off x="0" y="0"/>
            <a:ext cx="33249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6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C6C19-89E2-D605-4DD3-7C4C530C7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0AC8D5-4E40-0F3B-B8B5-995F3E7CEC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9687" y="276984"/>
            <a:ext cx="1288218" cy="26458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C284F1-CA2E-870B-0E25-F1210B1DD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14416"/>
              </p:ext>
            </p:extLst>
          </p:nvPr>
        </p:nvGraphicFramePr>
        <p:xfrm>
          <a:off x="569687" y="729662"/>
          <a:ext cx="11342913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28">
                  <a:extLst>
                    <a:ext uri="{9D8B030D-6E8A-4147-A177-3AD203B41FA5}">
                      <a16:colId xmlns:a16="http://schemas.microsoft.com/office/drawing/2014/main" val="4058651855"/>
                    </a:ext>
                  </a:extLst>
                </a:gridCol>
                <a:gridCol w="931285">
                  <a:extLst>
                    <a:ext uri="{9D8B030D-6E8A-4147-A177-3AD203B41FA5}">
                      <a16:colId xmlns:a16="http://schemas.microsoft.com/office/drawing/2014/main" val="334472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02136254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350867073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87225885"/>
                    </a:ext>
                  </a:extLst>
                </a:gridCol>
                <a:gridCol w="4584700">
                  <a:extLst>
                    <a:ext uri="{9D8B030D-6E8A-4147-A177-3AD203B41FA5}">
                      <a16:colId xmlns:a16="http://schemas.microsoft.com/office/drawing/2014/main" val="23577428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923199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Project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Project Dates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Progress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⚑ Strapline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RAG Status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44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[PROJECTS][^</a:t>
                      </a:r>
                      <a:r>
                        <a:rPr lang="en-GB" sz="12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Project.Portfolio.parentName</a:t>
                      </a:r>
                      <a:r>
                        <a:rPr lang="en-GB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=Construction&amp;&amp;</a:t>
                      </a:r>
                      <a:r>
                        <a:rPr lang="en-GB" sz="12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Project.Status</a:t>
                      </a:r>
                      <a:r>
                        <a:rPr lang="en-GB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=Active][SORTBY(</a:t>
                      </a:r>
                      <a:r>
                        <a:rPr lang="en-GB" sz="12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Project.StartDate</a:t>
                      </a:r>
                      <a:r>
                        <a:rPr lang="en-GB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)]{</a:t>
                      </a:r>
                      <a:r>
                        <a:rPr lang="en-GB" sz="12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Project.Name</a:t>
                      </a:r>
                      <a:r>
                        <a:rPr lang="en-GB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{</a:t>
                      </a:r>
                      <a:r>
                        <a:rPr lang="en-US" sz="1200" dirty="0" err="1"/>
                        <a:t>Project.StartDate</a:t>
                      </a:r>
                      <a:r>
                        <a:rPr lang="en-US" sz="1200" dirty="0"/>
                        <a:t>}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9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{</a:t>
                      </a:r>
                      <a:r>
                        <a:rPr lang="en-US" sz="1200" dirty="0" err="1"/>
                        <a:t>Project.EndDate</a:t>
                      </a:r>
                      <a:r>
                        <a:rPr lang="en-US" sz="1200" dirty="0"/>
                        <a:t>}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lang="en-GB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Project.ProjectInfo.PercentageComplete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US" sz="9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lang="en-GB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StatusReportThis.Strapline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lang="en-GB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StatusReportThis.RAGStatus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[BK_COLOR]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366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EBAE4B-CB94-4935-7E02-A82915410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05567"/>
              </p:ext>
            </p:extLst>
          </p:nvPr>
        </p:nvGraphicFramePr>
        <p:xfrm>
          <a:off x="1885043" y="214042"/>
          <a:ext cx="982617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157">
                  <a:extLst>
                    <a:ext uri="{9D8B030D-6E8A-4147-A177-3AD203B41FA5}">
                      <a16:colId xmlns:a16="http://schemas.microsoft.com/office/drawing/2014/main" val="4058651855"/>
                    </a:ext>
                  </a:extLst>
                </a:gridCol>
                <a:gridCol w="8333013">
                  <a:extLst>
                    <a:ext uri="{9D8B030D-6E8A-4147-A177-3AD203B41FA5}">
                      <a16:colId xmlns:a16="http://schemas.microsoft.com/office/drawing/2014/main" val="334472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[PROJECTS]</a:t>
                      </a:r>
                      <a:r>
                        <a:rPr lang="en-GB" sz="20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[^</a:t>
                      </a:r>
                      <a:r>
                        <a:rPr lang="en-GB" sz="2000" b="1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Project.Portfolio.parentName</a:t>
                      </a:r>
                      <a:r>
                        <a:rPr lang="en-GB" sz="20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=Construction][ROWS(1)]PORTFOLIO: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lang="en-GB" sz="2000" b="1" i="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Project.Portfolio.parentName</a:t>
                      </a:r>
                      <a:r>
                        <a:rPr lang="en-GB" sz="20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74497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0C287E4-1877-9A98-BF43-4B43CCE7A89B}"/>
              </a:ext>
            </a:extLst>
          </p:cNvPr>
          <p:cNvSpPr/>
          <p:nvPr/>
        </p:nvSpPr>
        <p:spPr>
          <a:xfrm>
            <a:off x="-1" y="0"/>
            <a:ext cx="37378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dirty="0"/>
              <a:t>   Fluid | Portfolio Status Report</a:t>
            </a:r>
          </a:p>
        </p:txBody>
      </p:sp>
    </p:spTree>
    <p:extLst>
      <p:ext uri="{BB962C8B-B14F-4D97-AF65-F5344CB8AC3E}">
        <p14:creationId xmlns:p14="http://schemas.microsoft.com/office/powerpoint/2010/main" val="116162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68D51-A657-AC1A-E29F-54FDEC68A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CAC18-362C-61A7-8B90-7CDC780AD2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9687" y="276984"/>
            <a:ext cx="1288218" cy="26458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49728E-2130-4020-A24F-875C08824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878395"/>
              </p:ext>
            </p:extLst>
          </p:nvPr>
        </p:nvGraphicFramePr>
        <p:xfrm>
          <a:off x="569687" y="729662"/>
          <a:ext cx="11342913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28">
                  <a:extLst>
                    <a:ext uri="{9D8B030D-6E8A-4147-A177-3AD203B41FA5}">
                      <a16:colId xmlns:a16="http://schemas.microsoft.com/office/drawing/2014/main" val="4058651855"/>
                    </a:ext>
                  </a:extLst>
                </a:gridCol>
                <a:gridCol w="931285">
                  <a:extLst>
                    <a:ext uri="{9D8B030D-6E8A-4147-A177-3AD203B41FA5}">
                      <a16:colId xmlns:a16="http://schemas.microsoft.com/office/drawing/2014/main" val="334472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02136254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350867073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87225885"/>
                    </a:ext>
                  </a:extLst>
                </a:gridCol>
                <a:gridCol w="4584700">
                  <a:extLst>
                    <a:ext uri="{9D8B030D-6E8A-4147-A177-3AD203B41FA5}">
                      <a16:colId xmlns:a16="http://schemas.microsoft.com/office/drawing/2014/main" val="23577428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923199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Project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Project Dates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Progress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⚑ Strapline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RAG Status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44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[PROJECTS][^</a:t>
                      </a:r>
                      <a:r>
                        <a:rPr lang="en-GB" sz="12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Project.Portfolio.parentName</a:t>
                      </a:r>
                      <a:r>
                        <a:rPr lang="en-GB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=Engineering &amp; Energy&amp;&amp;</a:t>
                      </a:r>
                      <a:r>
                        <a:rPr lang="en-GB" sz="12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Project.Status</a:t>
                      </a:r>
                      <a:r>
                        <a:rPr lang="en-GB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=Active][SORTBY(</a:t>
                      </a:r>
                      <a:r>
                        <a:rPr lang="en-GB" sz="12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Project.StartDate</a:t>
                      </a:r>
                      <a:r>
                        <a:rPr lang="en-GB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)]{</a:t>
                      </a:r>
                      <a:r>
                        <a:rPr lang="en-GB" sz="12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Project.Name</a:t>
                      </a:r>
                      <a:r>
                        <a:rPr lang="en-GB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{</a:t>
                      </a:r>
                      <a:r>
                        <a:rPr lang="en-US" sz="1200" dirty="0" err="1"/>
                        <a:t>Project.StartDate</a:t>
                      </a:r>
                      <a:r>
                        <a:rPr lang="en-US" sz="1200" dirty="0"/>
                        <a:t>}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9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{</a:t>
                      </a:r>
                      <a:r>
                        <a:rPr lang="en-US" sz="1200" dirty="0" err="1"/>
                        <a:t>Project.EndDate</a:t>
                      </a:r>
                      <a:r>
                        <a:rPr lang="en-US" sz="1200" dirty="0"/>
                        <a:t>}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lang="en-GB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Project.ProjectInfo.PercentageComplete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US" sz="9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lang="en-GB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StatusReportThis.Strapline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lang="en-GB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StatusReportThis.RAGStatus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[BK_COLOR]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366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315499-E458-6538-0E37-F61D6CEA3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14672"/>
              </p:ext>
            </p:extLst>
          </p:nvPr>
        </p:nvGraphicFramePr>
        <p:xfrm>
          <a:off x="1885043" y="214042"/>
          <a:ext cx="982617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157">
                  <a:extLst>
                    <a:ext uri="{9D8B030D-6E8A-4147-A177-3AD203B41FA5}">
                      <a16:colId xmlns:a16="http://schemas.microsoft.com/office/drawing/2014/main" val="4058651855"/>
                    </a:ext>
                  </a:extLst>
                </a:gridCol>
                <a:gridCol w="8333013">
                  <a:extLst>
                    <a:ext uri="{9D8B030D-6E8A-4147-A177-3AD203B41FA5}">
                      <a16:colId xmlns:a16="http://schemas.microsoft.com/office/drawing/2014/main" val="334472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[PROJECTS]</a:t>
                      </a:r>
                      <a:r>
                        <a:rPr lang="en-GB" sz="20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[^</a:t>
                      </a:r>
                      <a:r>
                        <a:rPr lang="en-GB" sz="2000" b="1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Project.Portfolio.parentName</a:t>
                      </a:r>
                      <a:r>
                        <a:rPr lang="en-GB" sz="20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=Engineering &amp; Energy][ROWS(1)]PORTFOLIO: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lang="en-GB" sz="2000" b="1" i="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Project.Portfolio.parentName</a:t>
                      </a:r>
                      <a:r>
                        <a:rPr lang="en-GB" sz="20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74497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02425A2-FA18-7571-89E1-42C9E866A83A}"/>
              </a:ext>
            </a:extLst>
          </p:cNvPr>
          <p:cNvSpPr/>
          <p:nvPr/>
        </p:nvSpPr>
        <p:spPr>
          <a:xfrm>
            <a:off x="-1" y="0"/>
            <a:ext cx="37378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dirty="0"/>
              <a:t>   Fluid | Portfolio Status Report</a:t>
            </a:r>
          </a:p>
        </p:txBody>
      </p:sp>
    </p:spTree>
    <p:extLst>
      <p:ext uri="{BB962C8B-B14F-4D97-AF65-F5344CB8AC3E}">
        <p14:creationId xmlns:p14="http://schemas.microsoft.com/office/powerpoint/2010/main" val="401542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uid Master" id="{11629704-E206-F243-98CE-7D4B87949BD0}" vid="{E8829BC5-E043-204C-8107-52F07481CD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71bb6f-baa0-48a6-8819-0ffa423091e9" xsi:nil="true"/>
    <Reviewed2023 xmlns="4983dc2a-4562-4b10-819b-ce5765a245b1">false</Reviewed2023>
    <lcf76f155ced4ddcb4097134ff3c332f xmlns="4983dc2a-4562-4b10-819b-ce5765a245b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5882CE7DF04D812BC337730FB320" ma:contentTypeVersion="21" ma:contentTypeDescription="Create a new document." ma:contentTypeScope="" ma:versionID="d18737f7c33061cdd5d3e04e32d57fe7">
  <xsd:schema xmlns:xsd="http://www.w3.org/2001/XMLSchema" xmlns:xs="http://www.w3.org/2001/XMLSchema" xmlns:p="http://schemas.microsoft.com/office/2006/metadata/properties" xmlns:ns2="a871bb6f-baa0-48a6-8819-0ffa423091e9" xmlns:ns3="4983dc2a-4562-4b10-819b-ce5765a245b1" targetNamespace="http://schemas.microsoft.com/office/2006/metadata/properties" ma:root="true" ma:fieldsID="f4b914a711ff7cc8f4e033c30b411087" ns2:_="" ns3:_="">
    <xsd:import namespace="a871bb6f-baa0-48a6-8819-0ffa423091e9"/>
    <xsd:import namespace="4983dc2a-4562-4b10-819b-ce5765a245b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Reviewed2023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1bb6f-baa0-48a6-8819-0ffa423091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4" nillable="true" ma:displayName="Taxonomy Catch All Column" ma:hidden="true" ma:list="{9fc68a73-048e-4277-b69b-05b3590b28c7}" ma:internalName="TaxCatchAll" ma:showField="CatchAllData" ma:web="a871bb6f-baa0-48a6-8819-0ffa423091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3dc2a-4562-4b10-819b-ce5765a245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37ca2e8-f8fb-4b81-ac30-d40c543210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Reviewed2023" ma:index="26" nillable="true" ma:displayName="Reviewed 2023" ma:default="0" ma:format="Dropdown" ma:internalName="Reviewed2023">
      <xsd:simpleType>
        <xsd:restriction base="dms:Boolean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50EB1-8A4B-4736-8D32-3F9E18A4181F}">
  <ds:schemaRefs>
    <ds:schemaRef ds:uri="4983dc2a-4562-4b10-819b-ce5765a245b1"/>
    <ds:schemaRef ds:uri="http://schemas.microsoft.com/office/2006/documentManagement/types"/>
    <ds:schemaRef ds:uri="http://purl.org/dc/terms/"/>
    <ds:schemaRef ds:uri="http://purl.org/dc/elements/1.1/"/>
    <ds:schemaRef ds:uri="a871bb6f-baa0-48a6-8819-0ffa423091e9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51642A-E5BD-4F59-B28B-22BC4A659252}">
  <ds:schemaRefs>
    <ds:schemaRef ds:uri="4983dc2a-4562-4b10-819b-ce5765a245b1"/>
    <ds:schemaRef ds:uri="a871bb6f-baa0-48a6-8819-0ffa423091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A71BBE5-CE08-47DC-A901-FB7425E906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205</Words>
  <Application>Microsoft Macintosh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DM Sans</vt:lpstr>
      <vt:lpstr>DM Sans Medium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Olly Silver</dc:creator>
  <cp:lastModifiedBy>Alex Brill</cp:lastModifiedBy>
  <cp:revision>24</cp:revision>
  <dcterms:created xsi:type="dcterms:W3CDTF">2022-11-21T16:15:34Z</dcterms:created>
  <dcterms:modified xsi:type="dcterms:W3CDTF">2026-05-15T21:13:20Z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0x01010045015882CE7DF04D812BC337730FB320</vt:lpwstr>
  </property>
  <property fmtid="{D5CDD505-2E9C-101B-9397-08002B2CF9AE}" pid="3" name="MediaServiceImageTags">
    <vt:lpwstr/>
  </property>
</Properties>
</file>