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8B5"/>
    <a:srgbClr val="1F4B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4"/>
    <p:restoredTop sz="96327"/>
  </p:normalViewPr>
  <p:slideViewPr>
    <p:cSldViewPr snapToGrid="0" snapToObjects="1">
      <p:cViewPr varScale="1">
        <p:scale>
          <a:sx n="121" d="100"/>
          <a:sy n="121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8D35-7FD8-5841-BC6F-8C5D05CCC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E2604-CDC2-9448-A34B-6C2D3CE43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7AC7-5C69-434B-9DF1-A5F6689C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5435A-99E3-054A-A547-C713AA3EE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41A83-A89E-0345-A76D-6DCC055F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7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E223A-78EB-CB4B-A169-95480D622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4CB35-7EB1-ED4B-A496-B02EE93D2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F3718-099E-BF42-93BB-57F9E65E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9D0A9-D018-DE43-B74B-1FA2204F9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DD3D3-01AD-9340-895A-2B862155A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4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88C152-813E-3A48-8C08-AC8415C79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093C3-5A42-D847-85D3-F923A193C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7C0A6-6281-DD4E-907E-B7F988EDC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A660B-96AF-6D4E-95B1-3F7422BFA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ED774-00CC-AB48-B26A-F952A7E0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0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B8AB8-4FAD-C74E-B389-3B319C81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EC4F8-AA1B-A043-9045-FE25EB5F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970CB-111F-9B4A-B940-FE7D428C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228B2-D01C-DF4C-8B9E-730A1638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9FC8F-15AA-C347-91F8-0B54CD7A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947"/>
            <a:ext cx="10515600" cy="387798"/>
          </a:xfrm>
          <a:prstGeom prst="rect">
            <a:avLst/>
          </a:prstGeom>
        </p:spPr>
        <p:txBody>
          <a:bodyPr/>
          <a:lstStyle>
            <a:lvl1pPr marL="95250" indent="0">
              <a:tabLst/>
              <a:defRPr lang="en-US" sz="28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A3666EF-6BBC-DC4F-A979-3A0445424A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38743"/>
            <a:ext cx="9792000" cy="276999"/>
          </a:xfrm>
        </p:spPr>
        <p:txBody>
          <a:bodyPr>
            <a:noAutofit/>
          </a:bodyPr>
          <a:lstStyle>
            <a:lvl1pPr marL="0" indent="0">
              <a:buNone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2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8850-453B-114A-954C-53E281E2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99E87-F180-2C41-BF01-C4CDB21FD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3A75B-79A4-CF45-A3CC-7F1D400FE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3602E-DEDC-2E43-A286-43A8A8CE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CCA5A-AB05-1E43-8C50-52C627723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1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89264-C6B4-9A4C-BDAC-1F4F53CE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CCF8-A0F0-3A45-B582-DAB5B55FD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7690D-C4CA-3C40-B61E-11EFBF140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75C90C-DC32-7A47-A8D4-ECDCB4917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3763C-8235-AF4A-B8A2-AF9053B15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C00D5-508E-854B-8CB6-CDF1BD12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9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06501-77CE-B543-A79E-B6DB880A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B2820-8A2B-E944-8DE5-F73752D9C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0542B-8086-6447-8A02-B4DC6970E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D2E8F-E739-6046-B159-53A21B5999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3CBAA2-5F9E-7448-AD95-EAAF051DFF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CE18E-4CEC-FD49-B254-71FBD05D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7F6C9-3A92-D34D-A105-6841CA4B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05B7D-845A-1D45-A67E-014E1599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0C04D-26BE-3A43-8DEE-ECCC8E8A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6823"/>
            <a:ext cx="10515600" cy="387798"/>
          </a:xfrm>
          <a:prstGeom prst="rect">
            <a:avLst/>
          </a:prstGeom>
        </p:spPr>
        <p:txBody>
          <a:bodyPr/>
          <a:lstStyle>
            <a:lvl1pPr marL="95250" indent="0">
              <a:tabLst/>
              <a:defRPr lang="en-US" sz="28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24249-2C52-054F-ACFD-F1ABED12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4D702-20A7-BF47-987E-FFBDABCD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06443-E5DC-6C47-9603-499D95173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92347C-D6C9-E34B-88CF-03C85572AD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67619"/>
            <a:ext cx="9792000" cy="276999"/>
          </a:xfrm>
        </p:spPr>
        <p:txBody>
          <a:bodyPr>
            <a:noAutofit/>
          </a:bodyPr>
          <a:lstStyle>
            <a:lvl1pPr marL="0" indent="0">
              <a:buNone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152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D0B6C-7C0D-EF42-B0E6-7F27CB066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EA798F-5F51-854F-BF40-779A3BC7D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9EAD-A86D-F345-A0B7-1BF98274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42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E91E-59D3-F240-8C8A-CBD386E9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4842B-ADD5-7B4E-B430-8CDD78BE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5D8F6-9296-6A41-9047-BA7C29C04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1FF5F-B6F9-E74E-9E82-B944B9D9C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72B01-3B75-814F-A89F-46FAE2692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CD467-3118-2A4D-972B-D72E8BF1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8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3ABA-6403-314B-8A82-1B17D02B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B3FE8-29B7-E64C-817E-F37B584B2C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9BF018-E9B3-9146-BDAC-E23823E1D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FB220-BF6B-844F-90CB-0195CBD2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B3A2D-5F41-CC43-9896-34BBECF68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6A566-0CB7-C84C-A793-B89CBB589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1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58EFA-EEA9-A946-863E-102DE2973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FA354-1996-A046-A961-6CC086B6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4CA6-1755-6241-A701-33CC2EFBF9AA}" type="datetimeFigureOut">
              <a:rPr lang="en-US" smtClean="0"/>
              <a:t>10/18/23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6FB13-AD21-334B-B0E3-DCF42637E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99BF4-4DDB-DC42-BE86-9C72BDDF8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Line Bottom">
            <a:extLst>
              <a:ext uri="{FF2B5EF4-FFF2-40B4-BE49-F238E27FC236}">
                <a16:creationId xmlns:a16="http://schemas.microsoft.com/office/drawing/2014/main" id="{3C2D7CE0-CF56-1844-BC45-1795C7E1FC6E}"/>
              </a:ext>
            </a:extLst>
          </p:cNvPr>
          <p:cNvCxnSpPr>
            <a:cxnSpLocks/>
          </p:cNvCxnSpPr>
          <p:nvPr userDrawn="1">
            <p:custDataLst>
              <p:tags r:id="rId13"/>
            </p:custDataLst>
          </p:nvPr>
        </p:nvCxnSpPr>
        <p:spPr bwMode="gray">
          <a:xfrm>
            <a:off x="838200" y="457200"/>
            <a:ext cx="105156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303FCDB-4D97-AA44-909C-EC903FDC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815"/>
            <a:ext cx="10515600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2800" b="1" kern="1200" dirty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04DF-4EEF-674A-BE7C-DC174FD3D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8966"/>
            <a:ext cx="9144000" cy="830997"/>
          </a:xfrm>
        </p:spPr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A152F-F09E-1B48-8148-0244CB2EB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Progress Report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Status as of {</a:t>
            </a:r>
            <a:r>
              <a:rPr lang="en-US" dirty="0" err="1"/>
              <a:t>StatusReportThis.ReportDate</a:t>
            </a:r>
            <a:r>
              <a:rPr lang="en-US" dirty="0"/>
              <a:t>}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Update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8514688-031B-BB4D-800B-8E099023A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23438"/>
              </p:ext>
            </p:extLst>
          </p:nvPr>
        </p:nvGraphicFramePr>
        <p:xfrm>
          <a:off x="838200" y="1683920"/>
          <a:ext cx="10509985" cy="2228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4667">
                  <a:extLst>
                    <a:ext uri="{9D8B030D-6E8A-4147-A177-3AD203B41FA5}">
                      <a16:colId xmlns:a16="http://schemas.microsoft.com/office/drawing/2014/main" val="2471816279"/>
                    </a:ext>
                  </a:extLst>
                </a:gridCol>
                <a:gridCol w="2398486">
                  <a:extLst>
                    <a:ext uri="{9D8B030D-6E8A-4147-A177-3AD203B41FA5}">
                      <a16:colId xmlns:a16="http://schemas.microsoft.com/office/drawing/2014/main" val="163091980"/>
                    </a:ext>
                  </a:extLst>
                </a:gridCol>
                <a:gridCol w="691224">
                  <a:extLst>
                    <a:ext uri="{9D8B030D-6E8A-4147-A177-3AD203B41FA5}">
                      <a16:colId xmlns:a16="http://schemas.microsoft.com/office/drawing/2014/main" val="1938912431"/>
                    </a:ext>
                  </a:extLst>
                </a:gridCol>
                <a:gridCol w="981777">
                  <a:extLst>
                    <a:ext uri="{9D8B030D-6E8A-4147-A177-3AD203B41FA5}">
                      <a16:colId xmlns:a16="http://schemas.microsoft.com/office/drawing/2014/main" val="2937394860"/>
                    </a:ext>
                  </a:extLst>
                </a:gridCol>
                <a:gridCol w="991402">
                  <a:extLst>
                    <a:ext uri="{9D8B030D-6E8A-4147-A177-3AD203B41FA5}">
                      <a16:colId xmlns:a16="http://schemas.microsoft.com/office/drawing/2014/main" val="3553932622"/>
                    </a:ext>
                  </a:extLst>
                </a:gridCol>
                <a:gridCol w="1049153">
                  <a:extLst>
                    <a:ext uri="{9D8B030D-6E8A-4147-A177-3AD203B41FA5}">
                      <a16:colId xmlns:a16="http://schemas.microsoft.com/office/drawing/2014/main" val="2356597197"/>
                    </a:ext>
                  </a:extLst>
                </a:gridCol>
                <a:gridCol w="943276">
                  <a:extLst>
                    <a:ext uri="{9D8B030D-6E8A-4147-A177-3AD203B41FA5}">
                      <a16:colId xmlns:a16="http://schemas.microsoft.com/office/drawing/2014/main" val="2318090621"/>
                    </a:ext>
                  </a:extLst>
                </a:gridCol>
              </a:tblGrid>
              <a:tr h="27178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Status as of: {</a:t>
                      </a:r>
                      <a:r>
                        <a:rPr lang="en-US" sz="1200" dirty="0" err="1">
                          <a:effectLst/>
                        </a:rPr>
                        <a:t>StatusReportThis.ReportDate</a:t>
                      </a:r>
                      <a:r>
                        <a:rPr lang="en-US" sz="12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999490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Owner: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Project.Owners.Name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Primary Managers: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Project.PrimaryPMs.Name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Current RAG: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Current RAG: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StatusReportThis.RAGStatus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}[BK_COLOR]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Previous RAG: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StatusReportLast.RAGStatus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}[BK_COLOR]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39200"/>
                  </a:ext>
                </a:extLst>
              </a:tr>
              <a:tr h="271780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Project Status</a:t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StatusReportThis.Strapline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695303"/>
                  </a:ext>
                </a:extLst>
              </a:tr>
              <a:tr h="27178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Key Accomplishments</a:t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effectLst/>
                        </a:rPr>
                        <a:t>StatusReportThis.AchievementsPlain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</a:rPr>
                        <a:t>Upcoming Key Activities</a:t>
                      </a:r>
                      <a:b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StatusReportThis.NextStepsPlain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862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5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4709CC-E524-8C4C-9064-2081E4EBF6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366499"/>
              </p:ext>
            </p:extLst>
          </p:nvPr>
        </p:nvGraphicFramePr>
        <p:xfrm>
          <a:off x="941387" y="1496314"/>
          <a:ext cx="10412412" cy="468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2412">
                  <a:extLst>
                    <a:ext uri="{9D8B030D-6E8A-4147-A177-3AD203B41FA5}">
                      <a16:colId xmlns:a16="http://schemas.microsoft.com/office/drawing/2014/main" val="3024365945"/>
                    </a:ext>
                  </a:extLst>
                </a:gridCol>
              </a:tblGrid>
              <a:tr h="468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IMAGE_SCHEDULE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999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10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C694C5-C533-2C45-8434-CDCE059B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E6A9-9968-D44D-9C7C-DE39F0586F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9CC3AF-DA49-624F-AB6E-A775107A0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74176"/>
              </p:ext>
            </p:extLst>
          </p:nvPr>
        </p:nvGraphicFramePr>
        <p:xfrm>
          <a:off x="838200" y="1603429"/>
          <a:ext cx="10515600" cy="666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5745">
                  <a:extLst>
                    <a:ext uri="{9D8B030D-6E8A-4147-A177-3AD203B41FA5}">
                      <a16:colId xmlns:a16="http://schemas.microsoft.com/office/drawing/2014/main" val="2126766010"/>
                    </a:ext>
                  </a:extLst>
                </a:gridCol>
                <a:gridCol w="2333296">
                  <a:extLst>
                    <a:ext uri="{9D8B030D-6E8A-4147-A177-3AD203B41FA5}">
                      <a16:colId xmlns:a16="http://schemas.microsoft.com/office/drawing/2014/main" val="3917957727"/>
                    </a:ext>
                  </a:extLst>
                </a:gridCol>
                <a:gridCol w="1145628">
                  <a:extLst>
                    <a:ext uri="{9D8B030D-6E8A-4147-A177-3AD203B41FA5}">
                      <a16:colId xmlns:a16="http://schemas.microsoft.com/office/drawing/2014/main" val="2513432460"/>
                    </a:ext>
                  </a:extLst>
                </a:gridCol>
                <a:gridCol w="1261241">
                  <a:extLst>
                    <a:ext uri="{9D8B030D-6E8A-4147-A177-3AD203B41FA5}">
                      <a16:colId xmlns:a16="http://schemas.microsoft.com/office/drawing/2014/main" val="662376358"/>
                    </a:ext>
                  </a:extLst>
                </a:gridCol>
                <a:gridCol w="1589690">
                  <a:extLst>
                    <a:ext uri="{9D8B030D-6E8A-4147-A177-3AD203B41FA5}">
                      <a16:colId xmlns:a16="http://schemas.microsoft.com/office/drawing/2014/main" val="863705855"/>
                    </a:ext>
                  </a:extLst>
                </a:gridCol>
              </a:tblGrid>
              <a:tr h="480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 dirty="0">
                          <a:effectLst/>
                        </a:rPr>
                        <a:t>{@Schedule}[^TaskType=Deliverable&amp;&amp;DueDate&lt;1F]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>
                          <a:effectLst/>
                        </a:rPr>
                        <a:t>Title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Start Date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132908"/>
                  </a:ext>
                </a:extLst>
              </a:tr>
              <a:tr h="186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#{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ShortCode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} {TaskType}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{Title}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{StartDate}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{DueDate}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{Owner.Name}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67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8994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l0bfJDFBkex053WE9Ykl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015882CE7DF04D812BC337730FB320" ma:contentTypeVersion="13" ma:contentTypeDescription="Create a new document." ma:contentTypeScope="" ma:versionID="249f121c906fef4bb5a74aafc3c43a77">
  <xsd:schema xmlns:xsd="http://www.w3.org/2001/XMLSchema" xmlns:xs="http://www.w3.org/2001/XMLSchema" xmlns:p="http://schemas.microsoft.com/office/2006/metadata/properties" xmlns:ns2="a871bb6f-baa0-48a6-8819-0ffa423091e9" xmlns:ns3="4983dc2a-4562-4b10-819b-ce5765a245b1" targetNamespace="http://schemas.microsoft.com/office/2006/metadata/properties" ma:root="true" ma:fieldsID="e9327dc16fefc92bccedd967caaba014" ns2:_="" ns3:_="">
    <xsd:import namespace="a871bb6f-baa0-48a6-8819-0ffa423091e9"/>
    <xsd:import namespace="4983dc2a-4562-4b10-819b-ce5765a245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71bb6f-baa0-48a6-8819-0ffa42309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3dc2a-4562-4b10-819b-ce5765a245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103827-FE7E-44C4-9A46-902B2FB8C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699B75-0B6D-4491-A342-5BA57093F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71bb6f-baa0-48a6-8819-0ffa423091e9"/>
    <ds:schemaRef ds:uri="4983dc2a-4562-4b10-819b-ce5765a245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190FA1-353D-47A1-986E-87EA9FD4C50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10760</TotalTime>
  <Words>154</Words>
  <Application>Microsoft Macintosh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{Project.Name}</vt:lpstr>
      <vt:lpstr>Status Update</vt:lpstr>
      <vt:lpstr>Roadmap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 Magnan</dc:creator>
  <cp:lastModifiedBy>Tshegofatso Maselesele</cp:lastModifiedBy>
  <cp:revision>26</cp:revision>
  <dcterms:created xsi:type="dcterms:W3CDTF">2020-06-07T21:04:42Z</dcterms:created>
  <dcterms:modified xsi:type="dcterms:W3CDTF">2023-10-24T08:01:20Z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0x01010045015882CE7DF04D812BC337730FB320</vt:lpwstr>
  </property>
</Properties>
</file>